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9"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5" autoAdjust="0"/>
    <p:restoredTop sz="94630" autoAdjust="0"/>
  </p:normalViewPr>
  <p:slideViewPr>
    <p:cSldViewPr>
      <p:cViewPr varScale="1">
        <p:scale>
          <a:sx n="70" d="100"/>
          <a:sy n="70" d="100"/>
        </p:scale>
        <p:origin x="-1056" y="-68"/>
      </p:cViewPr>
      <p:guideLst>
        <p:guide orient="horz" pos="2160"/>
        <p:guide pos="2880"/>
      </p:guideLst>
    </p:cSldViewPr>
  </p:slideViewPr>
  <p:outlineViewPr>
    <p:cViewPr>
      <p:scale>
        <a:sx n="33" d="100"/>
        <a:sy n="33" d="100"/>
      </p:scale>
      <p:origin x="0" y="30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34016D-3CAE-454B-A841-4E7F64BEF8BA}" type="datetimeFigureOut">
              <a:rPr lang="fr-FR" smtClean="0"/>
              <a:t>28/04/2016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B157E3-ADB7-472B-84E6-BB5F3C641AA6}" type="slidenum">
              <a:rPr lang="fr-FR" smtClean="0"/>
              <a:t>‹N°›</a:t>
            </a:fld>
            <a:endParaRPr lang="fr-FR"/>
          </a:p>
        </p:txBody>
      </p:sp>
    </p:spTree>
    <p:extLst>
      <p:ext uri="{BB962C8B-B14F-4D97-AF65-F5344CB8AC3E}">
        <p14:creationId xmlns:p14="http://schemas.microsoft.com/office/powerpoint/2010/main" val="3152520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Dégager la thèse de ce texte de Kant après avoir répondu aux questions.</a:t>
            </a:r>
            <a:endParaRPr lang="fr-FR" dirty="0"/>
          </a:p>
        </p:txBody>
      </p:sp>
      <p:sp>
        <p:nvSpPr>
          <p:cNvPr id="4" name="Espace réservé du numéro de diapositive 3"/>
          <p:cNvSpPr>
            <a:spLocks noGrp="1"/>
          </p:cNvSpPr>
          <p:nvPr>
            <p:ph type="sldNum" sz="quarter" idx="10"/>
          </p:nvPr>
        </p:nvSpPr>
        <p:spPr/>
        <p:txBody>
          <a:bodyPr/>
          <a:lstStyle/>
          <a:p>
            <a:fld id="{5FB157E3-ADB7-472B-84E6-BB5F3C641AA6}" type="slidenum">
              <a:rPr lang="fr-FR" smtClean="0"/>
              <a:t>1</a:t>
            </a:fld>
            <a:endParaRPr lang="fr-FR"/>
          </a:p>
        </p:txBody>
      </p:sp>
    </p:spTree>
    <p:extLst>
      <p:ext uri="{BB962C8B-B14F-4D97-AF65-F5344CB8AC3E}">
        <p14:creationId xmlns:p14="http://schemas.microsoft.com/office/powerpoint/2010/main" val="4154357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8BEED946-53D9-4977-8C2A-B0971DCA9AF5}" type="datetimeFigureOut">
              <a:rPr lang="fr-FR" smtClean="0"/>
              <a:t>27/04/2016</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0EB04C6C-3834-442B-9C9D-A5EB06BB9162}" type="slidenum">
              <a:rPr lang="fr-FR" smtClean="0"/>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BEED946-53D9-4977-8C2A-B0971DCA9AF5}" type="datetimeFigureOut">
              <a:rPr lang="fr-FR" smtClean="0"/>
              <a:t>27/04/2016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BEED946-53D9-4977-8C2A-B0971DCA9AF5}" type="datetimeFigureOut">
              <a:rPr lang="fr-FR" smtClean="0"/>
              <a:t>27/04/2016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8BEED946-53D9-4977-8C2A-B0971DCA9AF5}" type="datetimeFigureOut">
              <a:rPr lang="fr-FR" smtClean="0"/>
              <a:t>27/04/2016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8BEED946-53D9-4977-8C2A-B0971DCA9AF5}" type="datetimeFigureOut">
              <a:rPr lang="fr-FR" smtClean="0"/>
              <a:t>27/04/2016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5"/>
            <a:ext cx="762000" cy="365125"/>
          </a:xfrm>
        </p:spPr>
        <p:txBody>
          <a:bodyPr/>
          <a:lstStyle/>
          <a:p>
            <a:fld id="{0EB04C6C-3834-442B-9C9D-A5EB06BB9162}"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BEED946-53D9-4977-8C2A-B0971DCA9AF5}" type="datetimeFigureOut">
              <a:rPr lang="fr-FR" smtClean="0"/>
              <a:t>27/04/2016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8BEED946-53D9-4977-8C2A-B0971DCA9AF5}" type="datetimeFigureOut">
              <a:rPr lang="fr-FR" smtClean="0"/>
              <a:t>27/04/2016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8BEED946-53D9-4977-8C2A-B0971DCA9AF5}" type="datetimeFigureOut">
              <a:rPr lang="fr-FR" smtClean="0"/>
              <a:t>27/04/2016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EED946-53D9-4977-8C2A-B0971DCA9AF5}" type="datetimeFigureOut">
              <a:rPr lang="fr-FR" smtClean="0"/>
              <a:t>27/04/2016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8BEED946-53D9-4977-8C2A-B0971DCA9AF5}" type="datetimeFigureOut">
              <a:rPr lang="fr-FR" smtClean="0"/>
              <a:t>27/04/2016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8BEED946-53D9-4977-8C2A-B0971DCA9AF5}" type="datetimeFigureOut">
              <a:rPr lang="fr-FR" smtClean="0"/>
              <a:t>27/04/2016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EB04C6C-3834-442B-9C9D-A5EB06BB916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BEED946-53D9-4977-8C2A-B0971DCA9AF5}" type="datetimeFigureOut">
              <a:rPr lang="fr-FR" smtClean="0"/>
              <a:t>27/04/2016</a:t>
            </a:fld>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EB04C6C-3834-442B-9C9D-A5EB06BB9162}"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600" dirty="0" smtClean="0"/>
              <a:t>Lire ce texte</a:t>
            </a:r>
            <a:endParaRPr lang="fr-FR" sz="1600" dirty="0"/>
          </a:p>
        </p:txBody>
      </p:sp>
      <p:sp>
        <p:nvSpPr>
          <p:cNvPr id="3" name="Espace réservé du contenu 2"/>
          <p:cNvSpPr>
            <a:spLocks noGrp="1"/>
          </p:cNvSpPr>
          <p:nvPr>
            <p:ph idx="1"/>
          </p:nvPr>
        </p:nvSpPr>
        <p:spPr>
          <a:xfrm>
            <a:off x="467544" y="1196752"/>
            <a:ext cx="4896544" cy="4680520"/>
          </a:xfrm>
        </p:spPr>
        <p:txBody>
          <a:bodyPr>
            <a:normAutofit fontScale="92500" lnSpcReduction="10000"/>
          </a:bodyPr>
          <a:lstStyle/>
          <a:p>
            <a:r>
              <a:rPr lang="fr-FR" sz="1400" dirty="0">
                <a:solidFill>
                  <a:srgbClr val="FF0000"/>
                </a:solidFill>
              </a:rPr>
              <a:t>La liberté </a:t>
            </a:r>
            <a:r>
              <a:rPr lang="fr-FR" sz="1400" dirty="0"/>
              <a:t>en tant qu'homme</a:t>
            </a:r>
            <a:r>
              <a:rPr lang="fr-FR" sz="1400" dirty="0">
                <a:solidFill>
                  <a:srgbClr val="FF0000"/>
                </a:solidFill>
              </a:rPr>
              <a:t>, j'en exprime le principe </a:t>
            </a:r>
            <a:r>
              <a:rPr lang="fr-FR" sz="1400" dirty="0"/>
              <a:t>pour la constitution d'une communauté dans la formule : personne ne peut me contraindre à être heureux d'une certaine manière (celle dont il conçoit le bien-être des autres hommes), </a:t>
            </a:r>
            <a:r>
              <a:rPr lang="fr-FR" sz="1400" dirty="0">
                <a:solidFill>
                  <a:srgbClr val="FF0000"/>
                </a:solidFill>
              </a:rPr>
              <a:t>mais il est permis à chacun </a:t>
            </a:r>
            <a:r>
              <a:rPr lang="fr-FR" sz="1400" dirty="0"/>
              <a:t>de chercher le bonheur dans la voie qui lui semble, à lui, être la bonne, pourvu qu'il ne nuise pas à la liberté qui peut coexister avec la liberté de chacun selon une loi universelle </a:t>
            </a:r>
            <a:r>
              <a:rPr lang="fr-FR" sz="1400" dirty="0">
                <a:solidFill>
                  <a:srgbClr val="FF0000"/>
                </a:solidFill>
              </a:rPr>
              <a:t>possible </a:t>
            </a:r>
            <a:r>
              <a:rPr lang="fr-FR" sz="1400" dirty="0"/>
              <a:t>(autrement dit, à ce droit d'autrui</a:t>
            </a:r>
            <a:r>
              <a:rPr lang="fr-FR" sz="1400" b="1" dirty="0">
                <a:solidFill>
                  <a:schemeClr val="accent3">
                    <a:lumMod val="75000"/>
                  </a:schemeClr>
                </a:solidFill>
              </a:rPr>
              <a:t>). Un gouvernement qui serait fondé sur le principe de la bienveillance envers le peuple, </a:t>
            </a:r>
            <a:r>
              <a:rPr lang="fr-FR" sz="1400" dirty="0"/>
              <a:t>tel celui du père envers ses enfants, c'est-à-dire un gouvernement paternel, où par conséquent les sujets, tels des enfants mineurs incapables de décider de ce qui leur est vraiment utile ou nuisible, sont obligés de se comporter de manière uniquement passive, afin d'attendre uniquement du jugement du chef de l’Etat la façon dont ils doivent être heureux, et uniquement de sa bonté qu'il le veuille également, - </a:t>
            </a:r>
            <a:r>
              <a:rPr lang="fr-FR" sz="1400" dirty="0">
                <a:solidFill>
                  <a:srgbClr val="FF0000"/>
                </a:solidFill>
              </a:rPr>
              <a:t>un tel gouvernement, dis-je, est le plus grand despotisme que l'on puisse concevoir (constitution qui supprime toute liberté des sujets qui, dès lors, ne possèdent plus aucun droit).</a:t>
            </a:r>
          </a:p>
          <a:p>
            <a:pPr marL="0" indent="0">
              <a:buNone/>
            </a:pPr>
            <a:r>
              <a:rPr lang="fr-FR" sz="1400" b="1" dirty="0"/>
              <a:t>Kant</a:t>
            </a:r>
            <a:r>
              <a:rPr lang="fr-FR" sz="1400" dirty="0"/>
              <a:t/>
            </a:r>
            <a:br>
              <a:rPr lang="fr-FR" sz="1400" dirty="0"/>
            </a:br>
            <a:r>
              <a:rPr lang="fr-FR" sz="1400" dirty="0"/>
              <a:t>Théorie et pratique</a:t>
            </a:r>
          </a:p>
          <a:p>
            <a:endParaRPr lang="fr-FR" sz="1400" dirty="0"/>
          </a:p>
        </p:txBody>
      </p:sp>
      <p:cxnSp>
        <p:nvCxnSpPr>
          <p:cNvPr id="5" name="Connecteur en angle 4"/>
          <p:cNvCxnSpPr/>
          <p:nvPr/>
        </p:nvCxnSpPr>
        <p:spPr>
          <a:xfrm flipV="1">
            <a:off x="5292080" y="620688"/>
            <a:ext cx="1656184" cy="792088"/>
          </a:xfrm>
          <a:prstGeom prst="bentConnector3">
            <a:avLst>
              <a:gd name="adj1" fmla="val 66946"/>
            </a:avLst>
          </a:prstGeom>
          <a:ln>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7236296" y="620688"/>
            <a:ext cx="1512168" cy="692497"/>
          </a:xfrm>
          <a:prstGeom prst="rect">
            <a:avLst/>
          </a:prstGeom>
          <a:noFill/>
        </p:spPr>
        <p:txBody>
          <a:bodyPr wrap="square" rtlCol="0">
            <a:spAutoFit/>
          </a:bodyPr>
          <a:lstStyle/>
          <a:p>
            <a:r>
              <a:rPr lang="fr-FR" sz="1300" dirty="0" smtClean="0"/>
              <a:t>Pourquoi Kant emploie le verbe « exprimer » ?</a:t>
            </a:r>
            <a:endParaRPr lang="fr-FR" sz="1300" dirty="0"/>
          </a:p>
        </p:txBody>
      </p:sp>
      <p:sp>
        <p:nvSpPr>
          <p:cNvPr id="9" name="Flèche droite 8"/>
          <p:cNvSpPr/>
          <p:nvPr/>
        </p:nvSpPr>
        <p:spPr>
          <a:xfrm>
            <a:off x="5508104" y="2060848"/>
            <a:ext cx="115212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7308304" y="1772816"/>
            <a:ext cx="1440160" cy="1092607"/>
          </a:xfrm>
          <a:prstGeom prst="rect">
            <a:avLst/>
          </a:prstGeom>
          <a:noFill/>
        </p:spPr>
        <p:txBody>
          <a:bodyPr wrap="square" rtlCol="0">
            <a:spAutoFit/>
          </a:bodyPr>
          <a:lstStyle/>
          <a:p>
            <a:r>
              <a:rPr lang="fr-FR" sz="1300" dirty="0" smtClean="0"/>
              <a:t>Pourquoi ce « Mais »?</a:t>
            </a:r>
          </a:p>
          <a:p>
            <a:r>
              <a:rPr lang="fr-FR" sz="1300" dirty="0" smtClean="0"/>
              <a:t>Quelle différence entre « permis » et « possible »</a:t>
            </a:r>
            <a:endParaRPr lang="fr-FR" sz="1300" dirty="0"/>
          </a:p>
        </p:txBody>
      </p:sp>
      <p:sp>
        <p:nvSpPr>
          <p:cNvPr id="11" name="Flèche droite 10"/>
          <p:cNvSpPr/>
          <p:nvPr/>
        </p:nvSpPr>
        <p:spPr>
          <a:xfrm>
            <a:off x="5868144" y="2996952"/>
            <a:ext cx="216024"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6084168" y="3032956"/>
            <a:ext cx="2448272" cy="1292662"/>
          </a:xfrm>
          <a:prstGeom prst="rect">
            <a:avLst/>
          </a:prstGeom>
          <a:noFill/>
        </p:spPr>
        <p:txBody>
          <a:bodyPr wrap="square" rtlCol="0">
            <a:spAutoFit/>
          </a:bodyPr>
          <a:lstStyle/>
          <a:p>
            <a:r>
              <a:rPr lang="fr-FR" sz="1300" dirty="0" smtClean="0"/>
              <a:t>Pourquoi un conditionnel?</a:t>
            </a:r>
          </a:p>
          <a:p>
            <a:r>
              <a:rPr lang="fr-FR" sz="1300" dirty="0" smtClean="0"/>
              <a:t>Qu’est-ce que la bienveillance?</a:t>
            </a:r>
          </a:p>
          <a:p>
            <a:r>
              <a:rPr lang="fr-FR" sz="1300" dirty="0" smtClean="0"/>
              <a:t>« Tel celui du père… »: Quel est ce procédé de style?</a:t>
            </a:r>
          </a:p>
          <a:p>
            <a:r>
              <a:rPr lang="fr-FR" sz="1300" dirty="0" smtClean="0"/>
              <a:t>De quoi sont privés les membres de la famille face au père?</a:t>
            </a:r>
          </a:p>
        </p:txBody>
      </p:sp>
      <p:sp>
        <p:nvSpPr>
          <p:cNvPr id="14" name="Flèche droite 13"/>
          <p:cNvSpPr/>
          <p:nvPr/>
        </p:nvSpPr>
        <p:spPr>
          <a:xfrm>
            <a:off x="5292080" y="4725144"/>
            <a:ext cx="79208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6228184" y="4437112"/>
            <a:ext cx="2304256" cy="892552"/>
          </a:xfrm>
          <a:prstGeom prst="rect">
            <a:avLst/>
          </a:prstGeom>
          <a:noFill/>
        </p:spPr>
        <p:txBody>
          <a:bodyPr wrap="square" rtlCol="0">
            <a:spAutoFit/>
          </a:bodyPr>
          <a:lstStyle/>
          <a:p>
            <a:r>
              <a:rPr lang="fr-FR" sz="1300" dirty="0" smtClean="0"/>
              <a:t>Quel est le sens de cette phrase?</a:t>
            </a:r>
          </a:p>
          <a:p>
            <a:r>
              <a:rPr lang="fr-FR" sz="1300" dirty="0" smtClean="0"/>
              <a:t>Quelles sont les limites de l’égalité?</a:t>
            </a:r>
            <a:endParaRPr lang="fr-FR" sz="1300" dirty="0"/>
          </a:p>
        </p:txBody>
      </p:sp>
    </p:spTree>
    <p:extLst>
      <p:ext uri="{BB962C8B-B14F-4D97-AF65-F5344CB8AC3E}">
        <p14:creationId xmlns:p14="http://schemas.microsoft.com/office/powerpoint/2010/main" val="9175753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875</TotalTime>
  <Words>271</Words>
  <Application>Microsoft Office PowerPoint</Application>
  <PresentationFormat>Affichage à l'écran (4:3)</PresentationFormat>
  <Paragraphs>14</Paragraphs>
  <Slides>1</Slides>
  <Notes>1</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Apex</vt:lpstr>
      <vt:lpstr>Lire ce texte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Démocratie et despotisme</dc:title>
  <dc:creator>boulanger</dc:creator>
  <cp:lastModifiedBy>boulanger</cp:lastModifiedBy>
  <cp:revision>8</cp:revision>
  <dcterms:created xsi:type="dcterms:W3CDTF">2016-04-27T14:58:46Z</dcterms:created>
  <dcterms:modified xsi:type="dcterms:W3CDTF">2016-04-28T05:35:53Z</dcterms:modified>
</cp:coreProperties>
</file>