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1925" y="1132751"/>
            <a:ext cx="5698998" cy="403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fr.wikibooks.org/wiki/Les_Sto%C3%AFciens_" TargetMode="Externa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fr.wikibooks.org/wiki/Les_Sto%25C3%25AFciens_%253A_%25C3%2589pict%25C3%25A8te_Le_poignard_%25C3%25A0_la_main?oldid=546724" TargetMode="External"/><Relationship Id="rId3" Type="http://schemas.openxmlformats.org/officeDocument/2006/relationships/hyperlink" Target="https://upload.wikimedia.org/wikipedia/commons/b/b7/Agitation.jpg" TargetMode="External"/><Relationship Id="rId4" Type="http://schemas.openxmlformats.org/officeDocument/2006/relationships/hyperlink" Target="https://upload.wikimedia.org/wikipedia/commons/4/4f/Enfants_aux_bains.jpg" TargetMode="External"/><Relationship Id="rId5" Type="http://schemas.openxmlformats.org/officeDocument/2006/relationships/hyperlink" Target="https://upload.wikimedia.org/wikipedia/commons/9/90/Epictetus.jpg" TargetMode="External"/><Relationship Id="rId6" Type="http://schemas.openxmlformats.org/officeDocument/2006/relationships/hyperlink" Target="https://upload.wikimedia.org/wikipedia/commons/2/22/Heckert_GNU_white.svg" TargetMode="External"/><Relationship Id="rId7" Type="http://schemas.openxmlformats.org/officeDocument/2006/relationships/hyperlink" Target="http://www.gnu.org/graphics/heckert_gnu.html" TargetMode="External"/><Relationship Id="rId8" Type="http://schemas.openxmlformats.org/officeDocument/2006/relationships/hyperlink" Target="http://wiki.colivre.net/Aurium/" TargetMode="External"/><Relationship Id="rId9" Type="http://schemas.openxmlformats.org/officeDocument/2006/relationships/hyperlink" Target="mailto:aurium@gmail.com" TargetMode="External"/><Relationship Id="rId10" Type="http://schemas.openxmlformats.org/officeDocument/2006/relationships/hyperlink" Target="https://upload.wikimedia.org/wikipedia/commons/3/35/Homme_du_d%25C3%25A9sir.jpg" TargetMode="External"/><Relationship Id="rId11" Type="http://schemas.openxmlformats.org/officeDocument/2006/relationships/hyperlink" Target="https://upload.wikimedia.org/wikipedia/commons/5/52/Homme_et_Regard.jpg" TargetMode="External"/><Relationship Id="rId12" Type="http://schemas.openxmlformats.org/officeDocument/2006/relationships/hyperlink" Target="https://upload.wikimedia.org/wikipedia/commons/e/ea/Monet-Mer_agit%25C3%25A9e_%25C3%25A0_Etretat-MBA-Lyon.jpg" TargetMode="External"/><Relationship Id="rId13" Type="http://schemas.openxmlformats.org/officeDocument/2006/relationships/hyperlink" Target="https://fr.wikipedia.org/wiki/Claude_Monet" TargetMode="External"/><Relationship Id="rId14" Type="http://schemas.openxmlformats.org/officeDocument/2006/relationships/hyperlink" Target="https://upload.wikimedia.org/wikipedia/commons/0/00/Nuvola-inspired_File_Icons_for_MediaWiki-fileicon-ps.png" TargetMode="External"/><Relationship Id="rId15" Type="http://schemas.openxmlformats.org/officeDocument/2006/relationships/hyperlink" Target="https://upload.wikimedia.org/wikipedia/commons/6/61/Regard_de_femme.jpg" TargetMode="External"/><Relationship Id="rId16" Type="http://schemas.openxmlformats.org/officeDocument/2006/relationships/hyperlink" Target="https://upload.wikimedia.org/wikipedia/commons/4/4c/Wikisource-logo.svg" TargetMode="External"/><Relationship Id="rId17" Type="http://schemas.openxmlformats.org/officeDocument/2006/relationships/hyperlink" Target="https://creativecommons.org/licenses/by-sa/3.0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1925" y="1132751"/>
            <a:ext cx="569658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15"/>
              <a:t>Les </a:t>
            </a:r>
            <a:r>
              <a:rPr dirty="0" spc="-30"/>
              <a:t>Stoïciens </a:t>
            </a:r>
            <a:r>
              <a:rPr dirty="0" spc="-65"/>
              <a:t>: </a:t>
            </a:r>
            <a:r>
              <a:rPr dirty="0" spc="-5"/>
              <a:t>Épictète </a:t>
            </a:r>
            <a:r>
              <a:rPr dirty="0" spc="10"/>
              <a:t>Le </a:t>
            </a:r>
            <a:r>
              <a:rPr dirty="0" spc="-25"/>
              <a:t>poignard </a:t>
            </a:r>
            <a:r>
              <a:rPr dirty="0" spc="-10"/>
              <a:t>à </a:t>
            </a:r>
            <a:r>
              <a:rPr dirty="0" spc="-30"/>
              <a:t>la</a:t>
            </a:r>
            <a:r>
              <a:rPr dirty="0" spc="160"/>
              <a:t> </a:t>
            </a:r>
            <a:r>
              <a:rPr dirty="0" spc="-10"/>
              <a:t>main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2130767"/>
            <a:ext cx="2828290" cy="25812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Stoïciens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0">
                <a:latin typeface="Times New Roman"/>
                <a:cs typeface="Times New Roman"/>
              </a:rPr>
              <a:t>Épictète </a:t>
            </a:r>
            <a:r>
              <a:rPr dirty="0" sz="1000" spc="-5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poignard à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main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000" spc="-25">
                <a:latin typeface="Times New Roman"/>
                <a:cs typeface="Times New Roman"/>
              </a:rPr>
              <a:t>Une version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0">
                <a:latin typeface="Times New Roman"/>
                <a:cs typeface="Times New Roman"/>
              </a:rPr>
              <a:t>jour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éditable </a:t>
            </a:r>
            <a:r>
              <a:rPr dirty="0" sz="1000" spc="-10">
                <a:latin typeface="Times New Roman"/>
                <a:cs typeface="Times New Roman"/>
              </a:rPr>
              <a:t>de ce </a:t>
            </a:r>
            <a:r>
              <a:rPr dirty="0" sz="1000" spc="-20">
                <a:latin typeface="Times New Roman"/>
                <a:cs typeface="Times New Roman"/>
              </a:rPr>
              <a:t>livre </a:t>
            </a:r>
            <a:r>
              <a:rPr dirty="0" sz="1000" spc="-15">
                <a:latin typeface="Times New Roman"/>
                <a:cs typeface="Times New Roman"/>
              </a:rPr>
              <a:t>est disponible  </a:t>
            </a:r>
            <a:r>
              <a:rPr dirty="0" sz="1000" spc="-20">
                <a:latin typeface="Times New Roman"/>
                <a:cs typeface="Times New Roman"/>
              </a:rPr>
              <a:t>sur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Wikilivres,</a:t>
            </a:r>
            <a:endParaRPr sz="1000">
              <a:latin typeface="Times New Roman"/>
              <a:cs typeface="Times New Roman"/>
            </a:endParaRPr>
          </a:p>
          <a:p>
            <a:pPr marL="12700" marR="86360">
              <a:lnSpc>
                <a:spcPts val="1200"/>
              </a:lnSpc>
              <a:spcBef>
                <a:spcPts val="30"/>
              </a:spcBef>
            </a:pPr>
            <a:r>
              <a:rPr dirty="0" sz="1000" spc="-15">
                <a:latin typeface="Times New Roman"/>
                <a:cs typeface="Times New Roman"/>
              </a:rPr>
              <a:t>une bibliothèque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5">
                <a:latin typeface="Times New Roman"/>
                <a:cs typeface="Times New Roman"/>
              </a:rPr>
              <a:t>livres </a:t>
            </a:r>
            <a:r>
              <a:rPr dirty="0" sz="1000" spc="-20">
                <a:latin typeface="Times New Roman"/>
                <a:cs typeface="Times New Roman"/>
              </a:rPr>
              <a:t>pédagogiques,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5">
                <a:latin typeface="Times New Roman"/>
                <a:cs typeface="Times New Roman"/>
              </a:rPr>
              <a:t>l'URL </a:t>
            </a:r>
            <a:r>
              <a:rPr dirty="0" sz="1000" spc="-30">
                <a:latin typeface="Times New Roman"/>
                <a:cs typeface="Times New Roman"/>
              </a:rPr>
              <a:t>:  </a:t>
            </a:r>
            <a:r>
              <a:rPr dirty="0" sz="1000" spc="-5">
                <a:solidFill>
                  <a:srgbClr val="440000"/>
                </a:solidFill>
                <a:latin typeface="Times New Roman"/>
                <a:cs typeface="Times New Roman"/>
                <a:hlinkClick r:id="rId2"/>
              </a:rPr>
              <a:t>http://fr.wikibooks.org/wiki/Les_Sto%C3%AFciens_: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50"/>
              </a:lnSpc>
            </a:pPr>
            <a:r>
              <a:rPr dirty="0" sz="1000" spc="-5">
                <a:solidFill>
                  <a:srgbClr val="440000"/>
                </a:solidFill>
                <a:latin typeface="Times New Roman"/>
                <a:cs typeface="Times New Roman"/>
              </a:rPr>
              <a:t>_%C3%89pict%C3%A8te_Le_poignard_%C3%A0_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200"/>
              </a:lnSpc>
            </a:pPr>
            <a:r>
              <a:rPr dirty="0" sz="1000" spc="-10">
                <a:solidFill>
                  <a:srgbClr val="440000"/>
                </a:solidFill>
                <a:latin typeface="Times New Roman"/>
                <a:cs typeface="Times New Roman"/>
              </a:rPr>
              <a:t>la_main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5"/>
              </a:spcBef>
            </a:pPr>
            <a:r>
              <a:rPr dirty="0" sz="1000" spc="-35">
                <a:latin typeface="Times New Roman"/>
                <a:cs typeface="Times New Roman"/>
              </a:rPr>
              <a:t>Vous avez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permission </a:t>
            </a:r>
            <a:r>
              <a:rPr dirty="0" sz="1000" spc="-10">
                <a:latin typeface="Times New Roman"/>
                <a:cs typeface="Times New Roman"/>
              </a:rPr>
              <a:t>de copier, distribuer </a:t>
            </a:r>
            <a:r>
              <a:rPr dirty="0" sz="1000" spc="-5">
                <a:latin typeface="Times New Roman"/>
                <a:cs typeface="Times New Roman"/>
              </a:rPr>
              <a:t>et/ou  </a:t>
            </a:r>
            <a:r>
              <a:rPr dirty="0" sz="1000" spc="-15">
                <a:latin typeface="Times New Roman"/>
                <a:cs typeface="Times New Roman"/>
              </a:rPr>
              <a:t>modiﬁer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15">
                <a:latin typeface="Times New Roman"/>
                <a:cs typeface="Times New Roman"/>
              </a:rPr>
              <a:t>document </a:t>
            </a:r>
            <a:r>
              <a:rPr dirty="0" sz="1000" spc="-25">
                <a:latin typeface="Times New Roman"/>
                <a:cs typeface="Times New Roman"/>
              </a:rPr>
              <a:t>selon les </a:t>
            </a:r>
            <a:r>
              <a:rPr dirty="0" sz="1000" spc="-10">
                <a:latin typeface="Times New Roman"/>
                <a:cs typeface="Times New Roman"/>
              </a:rPr>
              <a:t>termes 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Licence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15">
                <a:latin typeface="Times New Roman"/>
                <a:cs typeface="Times New Roman"/>
              </a:rPr>
              <a:t>documentation </a:t>
            </a:r>
            <a:r>
              <a:rPr dirty="0" sz="1000" spc="-10">
                <a:latin typeface="Times New Roman"/>
                <a:cs typeface="Times New Roman"/>
              </a:rPr>
              <a:t>libre </a:t>
            </a:r>
            <a:r>
              <a:rPr dirty="0" sz="1000" spc="-5">
                <a:latin typeface="Times New Roman"/>
                <a:cs typeface="Times New Roman"/>
              </a:rPr>
              <a:t>GNU, </a:t>
            </a:r>
            <a:r>
              <a:rPr dirty="0" sz="1000" spc="-25">
                <a:latin typeface="Times New Roman"/>
                <a:cs typeface="Times New Roman"/>
              </a:rPr>
              <a:t>version </a:t>
            </a:r>
            <a:r>
              <a:rPr dirty="0" sz="1000" spc="-5">
                <a:latin typeface="Times New Roman"/>
                <a:cs typeface="Times New Roman"/>
              </a:rPr>
              <a:t>1.2 </a:t>
            </a:r>
            <a:r>
              <a:rPr dirty="0" sz="1000" spc="-20">
                <a:latin typeface="Times New Roman"/>
                <a:cs typeface="Times New Roman"/>
              </a:rPr>
              <a:t>ou plus </a:t>
            </a:r>
            <a:r>
              <a:rPr dirty="0" sz="1000" spc="-10">
                <a:latin typeface="Times New Roman"/>
                <a:cs typeface="Times New Roman"/>
              </a:rPr>
              <a:t>récente  </a:t>
            </a:r>
            <a:r>
              <a:rPr dirty="0" sz="1000" spc="-15">
                <a:latin typeface="Times New Roman"/>
                <a:cs typeface="Times New Roman"/>
              </a:rPr>
              <a:t>publiée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>
                <a:latin typeface="Times New Roman"/>
                <a:cs typeface="Times New Roman"/>
              </a:rPr>
              <a:t>Free </a:t>
            </a:r>
            <a:r>
              <a:rPr dirty="0" sz="1000" spc="-20">
                <a:latin typeface="Times New Roman"/>
                <a:cs typeface="Times New Roman"/>
              </a:rPr>
              <a:t>Software </a:t>
            </a:r>
            <a:r>
              <a:rPr dirty="0" sz="1000" spc="-15">
                <a:latin typeface="Times New Roman"/>
                <a:cs typeface="Times New Roman"/>
              </a:rPr>
              <a:t>Foundation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25">
                <a:latin typeface="Times New Roman"/>
                <a:cs typeface="Times New Roman"/>
              </a:rPr>
              <a:t>sans </a:t>
            </a:r>
            <a:r>
              <a:rPr dirty="0" sz="1000" spc="-20">
                <a:latin typeface="Times New Roman"/>
                <a:cs typeface="Times New Roman"/>
              </a:rPr>
              <a:t>sections  </a:t>
            </a:r>
            <a:r>
              <a:rPr dirty="0" sz="1000" spc="-15">
                <a:latin typeface="Times New Roman"/>
                <a:cs typeface="Times New Roman"/>
              </a:rPr>
              <a:t>inaltérables, </a:t>
            </a:r>
            <a:r>
              <a:rPr dirty="0" sz="1000" spc="-25">
                <a:latin typeface="Times New Roman"/>
                <a:cs typeface="Times New Roman"/>
              </a:rPr>
              <a:t>sans </a:t>
            </a:r>
            <a:r>
              <a:rPr dirty="0" sz="1000" spc="-10">
                <a:latin typeface="Times New Roman"/>
                <a:cs typeface="Times New Roman"/>
              </a:rPr>
              <a:t>texte de première </a:t>
            </a:r>
            <a:r>
              <a:rPr dirty="0" sz="1000" spc="-20">
                <a:latin typeface="Times New Roman"/>
                <a:cs typeface="Times New Roman"/>
              </a:rPr>
              <a:t>page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couverture</a:t>
            </a:r>
            <a:r>
              <a:rPr dirty="0" sz="1000" spc="-1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  </a:t>
            </a:r>
            <a:r>
              <a:rPr dirty="0" sz="1000" spc="-25">
                <a:latin typeface="Times New Roman"/>
                <a:cs typeface="Times New Roman"/>
              </a:rPr>
              <a:t>sans </a:t>
            </a:r>
            <a:r>
              <a:rPr dirty="0" sz="1000" spc="-20">
                <a:latin typeface="Times New Roman"/>
                <a:cs typeface="Times New Roman"/>
              </a:rPr>
              <a:t>Texte </a:t>
            </a:r>
            <a:r>
              <a:rPr dirty="0" sz="1000" spc="-10">
                <a:latin typeface="Times New Roman"/>
                <a:cs typeface="Times New Roman"/>
              </a:rPr>
              <a:t>de dernière </a:t>
            </a:r>
            <a:r>
              <a:rPr dirty="0" sz="1000" spc="-20">
                <a:latin typeface="Times New Roman"/>
                <a:cs typeface="Times New Roman"/>
              </a:rPr>
              <a:t>page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couverture. </a:t>
            </a:r>
            <a:r>
              <a:rPr dirty="0" sz="1000" spc="-20">
                <a:latin typeface="Times New Roman"/>
                <a:cs typeface="Times New Roman"/>
              </a:rPr>
              <a:t>Une </a:t>
            </a:r>
            <a:r>
              <a:rPr dirty="0" sz="1000" spc="-15">
                <a:latin typeface="Times New Roman"/>
                <a:cs typeface="Times New Roman"/>
              </a:rPr>
              <a:t>copie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5">
                <a:latin typeface="Times New Roman"/>
                <a:cs typeface="Times New Roman"/>
              </a:rPr>
              <a:t>cette </a:t>
            </a:r>
            <a:r>
              <a:rPr dirty="0" sz="1000" spc="-15">
                <a:latin typeface="Times New Roman"/>
                <a:cs typeface="Times New Roman"/>
              </a:rPr>
              <a:t>licence est </a:t>
            </a:r>
            <a:r>
              <a:rPr dirty="0" sz="1000" spc="-20">
                <a:latin typeface="Times New Roman"/>
                <a:cs typeface="Times New Roman"/>
              </a:rPr>
              <a:t>incluse </a:t>
            </a:r>
            <a:r>
              <a:rPr dirty="0" sz="1000" spc="-15">
                <a:latin typeface="Times New Roman"/>
                <a:cs typeface="Times New Roman"/>
              </a:rPr>
              <a:t>dans </a:t>
            </a:r>
            <a:r>
              <a:rPr dirty="0" sz="1000" spc="-20">
                <a:latin typeface="Times New Roman"/>
                <a:cs typeface="Times New Roman"/>
              </a:rPr>
              <a:t>l'annexe </a:t>
            </a:r>
            <a:r>
              <a:rPr dirty="0" sz="1000" spc="-10">
                <a:latin typeface="Times New Roman"/>
                <a:cs typeface="Times New Roman"/>
              </a:rPr>
              <a:t>nommée </a:t>
            </a:r>
            <a:r>
              <a:rPr dirty="0" sz="1000" spc="-5">
                <a:latin typeface="Times New Roman"/>
                <a:cs typeface="Times New Roman"/>
              </a:rPr>
              <a:t>«</a:t>
            </a:r>
            <a:r>
              <a:rPr dirty="0" sz="1000" spc="-1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Licence 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documentation </a:t>
            </a:r>
            <a:r>
              <a:rPr dirty="0" sz="1000" spc="-10">
                <a:latin typeface="Times New Roman"/>
                <a:cs typeface="Times New Roman"/>
              </a:rPr>
              <a:t>libre </a:t>
            </a:r>
            <a:r>
              <a:rPr dirty="0" sz="1000" spc="-5">
                <a:latin typeface="Times New Roman"/>
                <a:cs typeface="Times New Roman"/>
              </a:rPr>
              <a:t>GNU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».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5134914"/>
            <a:ext cx="2828290" cy="468122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 b="1">
                <a:latin typeface="Times New Roman"/>
                <a:cs typeface="Times New Roman"/>
              </a:rPr>
              <a:t>1 </a:t>
            </a:r>
            <a:r>
              <a:rPr dirty="0" sz="1400" spc="25" b="1">
                <a:latin typeface="Times New Roman"/>
                <a:cs typeface="Times New Roman"/>
              </a:rPr>
              <a:t>Qui </a:t>
            </a:r>
            <a:r>
              <a:rPr dirty="0" sz="1400" spc="5" b="1">
                <a:latin typeface="Times New Roman"/>
                <a:cs typeface="Times New Roman"/>
              </a:rPr>
              <a:t>était </a:t>
            </a:r>
            <a:r>
              <a:rPr dirty="0" sz="1400" spc="0" b="1">
                <a:latin typeface="Times New Roman"/>
                <a:cs typeface="Times New Roman"/>
              </a:rPr>
              <a:t>Épictète</a:t>
            </a:r>
            <a:r>
              <a:rPr dirty="0" sz="1400" spc="-185" b="1">
                <a:latin typeface="Times New Roman"/>
                <a:cs typeface="Times New Roman"/>
              </a:rPr>
              <a:t> </a:t>
            </a:r>
            <a:r>
              <a:rPr dirty="0" sz="1400" spc="10" b="1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marL="354330" marR="5080" indent="-341630">
              <a:lnSpc>
                <a:spcPts val="1390"/>
              </a:lnSpc>
              <a:tabLst>
                <a:tab pos="3536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1.1	</a:t>
            </a:r>
            <a:r>
              <a:rPr dirty="0" sz="1200" spc="-25" b="1">
                <a:latin typeface="Times New Roman"/>
                <a:cs typeface="Times New Roman"/>
              </a:rPr>
              <a:t>Un </a:t>
            </a:r>
            <a:r>
              <a:rPr dirty="0" sz="1200" spc="-10" b="1">
                <a:latin typeface="Times New Roman"/>
                <a:cs typeface="Times New Roman"/>
              </a:rPr>
              <a:t>philosophe…à </a:t>
            </a:r>
            <a:r>
              <a:rPr dirty="0" sz="1200" spc="-5" b="1">
                <a:latin typeface="Times New Roman"/>
                <a:cs typeface="Times New Roman"/>
              </a:rPr>
              <a:t>la </a:t>
            </a:r>
            <a:r>
              <a:rPr dirty="0" sz="1200" spc="-25" b="1">
                <a:latin typeface="Times New Roman"/>
                <a:cs typeface="Times New Roman"/>
              </a:rPr>
              <a:t>recherche d’une  </a:t>
            </a:r>
            <a:r>
              <a:rPr dirty="0" sz="1200" spc="-15" b="1">
                <a:latin typeface="Times New Roman"/>
                <a:cs typeface="Times New Roman"/>
              </a:rPr>
              <a:t>morale pour </a:t>
            </a:r>
            <a:r>
              <a:rPr dirty="0" sz="1200" spc="-20" b="1">
                <a:latin typeface="Times New Roman"/>
                <a:cs typeface="Times New Roman"/>
              </a:rPr>
              <a:t>parvenir </a:t>
            </a:r>
            <a:r>
              <a:rPr dirty="0" sz="1200" spc="-15" b="1">
                <a:latin typeface="Times New Roman"/>
                <a:cs typeface="Times New Roman"/>
              </a:rPr>
              <a:t>au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spc="-15" b="1">
                <a:latin typeface="Times New Roman"/>
                <a:cs typeface="Times New Roman"/>
              </a:rPr>
              <a:t>bonheur.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1115"/>
              </a:spcBef>
            </a:pPr>
            <a:r>
              <a:rPr dirty="0" sz="1000" spc="-10">
                <a:latin typeface="Times New Roman"/>
                <a:cs typeface="Times New Roman"/>
              </a:rPr>
              <a:t>On dit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15">
                <a:latin typeface="Times New Roman"/>
                <a:cs typeface="Times New Roman"/>
              </a:rPr>
              <a:t>est actuel,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5">
                <a:latin typeface="Times New Roman"/>
                <a:cs typeface="Times New Roman"/>
              </a:rPr>
              <a:t>permet </a:t>
            </a:r>
            <a:r>
              <a:rPr dirty="0" sz="1000" spc="-10">
                <a:latin typeface="Times New Roman"/>
                <a:cs typeface="Times New Roman"/>
              </a:rPr>
              <a:t>de comprendre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1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pré-  </a:t>
            </a:r>
            <a:r>
              <a:rPr dirty="0" sz="1000" spc="-10">
                <a:latin typeface="Times New Roman"/>
                <a:cs typeface="Times New Roman"/>
              </a:rPr>
              <a:t>sent,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questions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10">
                <a:latin typeface="Times New Roman"/>
                <a:cs typeface="Times New Roman"/>
              </a:rPr>
              <a:t>pose </a:t>
            </a:r>
            <a:r>
              <a:rPr dirty="0" sz="1000" spc="-25">
                <a:latin typeface="Times New Roman"/>
                <a:cs typeface="Times New Roman"/>
              </a:rPr>
              <a:t>aujourd’hui. </a:t>
            </a:r>
            <a:r>
              <a:rPr dirty="0" sz="1000" spc="-15">
                <a:latin typeface="Times New Roman"/>
                <a:cs typeface="Times New Roman"/>
              </a:rPr>
              <a:t>Tu </a:t>
            </a:r>
            <a:r>
              <a:rPr dirty="0" sz="1000" spc="-20">
                <a:latin typeface="Times New Roman"/>
                <a:cs typeface="Times New Roman"/>
              </a:rPr>
              <a:t>le vé-  </a:t>
            </a:r>
            <a:r>
              <a:rPr dirty="0" sz="1000" spc="-15">
                <a:latin typeface="Times New Roman"/>
                <a:cs typeface="Times New Roman"/>
              </a:rPr>
              <a:t>riﬁeras en lisant </a:t>
            </a:r>
            <a:r>
              <a:rPr dirty="0" sz="1000" spc="-25">
                <a:latin typeface="Times New Roman"/>
                <a:cs typeface="Times New Roman"/>
              </a:rPr>
              <a:t>les exemples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15">
                <a:latin typeface="Times New Roman"/>
                <a:cs typeface="Times New Roman"/>
              </a:rPr>
              <a:t>donnait à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30">
                <a:latin typeface="Times New Roman"/>
                <a:cs typeface="Times New Roman"/>
              </a:rPr>
              <a:t>élèves  </a:t>
            </a:r>
            <a:r>
              <a:rPr dirty="0" sz="1000" spc="-10">
                <a:latin typeface="Times New Roman"/>
                <a:cs typeface="Times New Roman"/>
              </a:rPr>
              <a:t>Peut-être </a:t>
            </a:r>
            <a:r>
              <a:rPr dirty="0" sz="1000" spc="-15">
                <a:latin typeface="Times New Roman"/>
                <a:cs typeface="Times New Roman"/>
              </a:rPr>
              <a:t>auras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sentiment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10">
                <a:latin typeface="Times New Roman"/>
                <a:cs typeface="Times New Roman"/>
              </a:rPr>
              <a:t>parle</a:t>
            </a:r>
            <a:r>
              <a:rPr dirty="0" sz="1000" spc="8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aussi.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80"/>
              </a:spcBef>
            </a:pPr>
            <a:r>
              <a:rPr dirty="0" sz="1000" spc="-5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but 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morale est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nous </a:t>
            </a:r>
            <a:r>
              <a:rPr dirty="0" sz="1000" spc="-10">
                <a:latin typeface="Times New Roman"/>
                <a:cs typeface="Times New Roman"/>
              </a:rPr>
              <a:t>rendre libre, libéré de  notre </a:t>
            </a:r>
            <a:r>
              <a:rPr dirty="0" sz="1000" spc="-15">
                <a:latin typeface="Times New Roman"/>
                <a:cs typeface="Times New Roman"/>
              </a:rPr>
              <a:t>ignorance….et heureux…Il ne </a:t>
            </a:r>
            <a:r>
              <a:rPr dirty="0" sz="1000" spc="-40">
                <a:latin typeface="Times New Roman"/>
                <a:cs typeface="Times New Roman"/>
              </a:rPr>
              <a:t>s’agit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renon-  </a:t>
            </a:r>
            <a:r>
              <a:rPr dirty="0" sz="1000" spc="-5">
                <a:latin typeface="Times New Roman"/>
                <a:cs typeface="Times New Roman"/>
              </a:rPr>
              <a:t>cer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15">
                <a:latin typeface="Times New Roman"/>
                <a:cs typeface="Times New Roman"/>
              </a:rPr>
              <a:t>désirs. </a:t>
            </a:r>
            <a:r>
              <a:rPr dirty="0" sz="1000" spc="-5">
                <a:latin typeface="Times New Roman"/>
                <a:cs typeface="Times New Roman"/>
              </a:rPr>
              <a:t>Ce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15">
                <a:latin typeface="Times New Roman"/>
                <a:cs typeface="Times New Roman"/>
              </a:rPr>
              <a:t>pas une morale </a:t>
            </a:r>
            <a:r>
              <a:rPr dirty="0" sz="1000" spc="-5">
                <a:latin typeface="Times New Roman"/>
                <a:cs typeface="Times New Roman"/>
              </a:rPr>
              <a:t>triste ! </a:t>
            </a: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20">
                <a:latin typeface="Times New Roman"/>
                <a:cs typeface="Times New Roman"/>
              </a:rPr>
              <a:t>faut  </a:t>
            </a:r>
            <a:r>
              <a:rPr dirty="0" sz="1000">
                <a:latin typeface="Times New Roman"/>
                <a:cs typeface="Times New Roman"/>
              </a:rPr>
              <a:t>juste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réﬂéchir.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80"/>
              </a:spcBef>
            </a:pPr>
            <a:r>
              <a:rPr dirty="0" sz="1000" spc="-5">
                <a:latin typeface="Times New Roman"/>
                <a:cs typeface="Times New Roman"/>
              </a:rPr>
              <a:t>Etre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philosophe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c’est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s’étonner,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comme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si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tonnerre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nous  </a:t>
            </a:r>
            <a:r>
              <a:rPr dirty="0" sz="1000" spc="-10">
                <a:latin typeface="Times New Roman"/>
                <a:cs typeface="Times New Roman"/>
              </a:rPr>
              <a:t>frappait, </a:t>
            </a:r>
            <a:r>
              <a:rPr dirty="0" sz="1000" spc="-15">
                <a:latin typeface="Times New Roman"/>
                <a:cs typeface="Times New Roman"/>
              </a:rPr>
              <a:t>ne pas </a:t>
            </a:r>
            <a:r>
              <a:rPr dirty="0" sz="1000" spc="-10">
                <a:latin typeface="Times New Roman"/>
                <a:cs typeface="Times New Roman"/>
              </a:rPr>
              <a:t>accepter tout ce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20">
                <a:latin typeface="Times New Roman"/>
                <a:cs typeface="Times New Roman"/>
              </a:rPr>
              <a:t>nous </a:t>
            </a:r>
            <a:r>
              <a:rPr dirty="0" sz="1000" spc="-10">
                <a:latin typeface="Times New Roman"/>
                <a:cs typeface="Times New Roman"/>
              </a:rPr>
              <a:t>dit. </a:t>
            </a:r>
            <a:r>
              <a:rPr dirty="0" sz="1000" spc="-5">
                <a:latin typeface="Times New Roman"/>
                <a:cs typeface="Times New Roman"/>
              </a:rPr>
              <a:t>Cer-  </a:t>
            </a:r>
            <a:r>
              <a:rPr dirty="0" sz="1000" spc="-15">
                <a:latin typeface="Times New Roman"/>
                <a:cs typeface="Times New Roman"/>
              </a:rPr>
              <a:t>tains se croient libres, </a:t>
            </a:r>
            <a:r>
              <a:rPr dirty="0" sz="1000" spc="-20">
                <a:latin typeface="Times New Roman"/>
                <a:cs typeface="Times New Roman"/>
              </a:rPr>
              <a:t>alors </a:t>
            </a:r>
            <a:r>
              <a:rPr dirty="0" sz="1000" spc="-40">
                <a:latin typeface="Times New Roman"/>
                <a:cs typeface="Times New Roman"/>
              </a:rPr>
              <a:t>qu’ils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sont </a:t>
            </a:r>
            <a:r>
              <a:rPr dirty="0" sz="1000" spc="-10">
                <a:latin typeface="Times New Roman"/>
                <a:cs typeface="Times New Roman"/>
              </a:rPr>
              <a:t>pas. </a:t>
            </a:r>
            <a:r>
              <a:rPr dirty="0" sz="1000" spc="-25">
                <a:latin typeface="Times New Roman"/>
                <a:cs typeface="Times New Roman"/>
              </a:rPr>
              <a:t>Ils </a:t>
            </a:r>
            <a:r>
              <a:rPr dirty="0" sz="1000" spc="-15">
                <a:latin typeface="Times New Roman"/>
                <a:cs typeface="Times New Roman"/>
              </a:rPr>
              <a:t>se  </a:t>
            </a:r>
            <a:r>
              <a:rPr dirty="0" sz="1000" spc="-10">
                <a:latin typeface="Times New Roman"/>
                <a:cs typeface="Times New Roman"/>
              </a:rPr>
              <a:t>trompent </a:t>
            </a:r>
            <a:r>
              <a:rPr dirty="0" sz="1000" spc="-5">
                <a:latin typeface="Times New Roman"/>
                <a:cs typeface="Times New Roman"/>
              </a:rPr>
              <a:t>parce </a:t>
            </a:r>
            <a:r>
              <a:rPr dirty="0" sz="1000" spc="-40">
                <a:latin typeface="Times New Roman"/>
                <a:cs typeface="Times New Roman"/>
              </a:rPr>
              <a:t>qu’ils </a:t>
            </a:r>
            <a:r>
              <a:rPr dirty="0" sz="1000" spc="-20">
                <a:latin typeface="Times New Roman"/>
                <a:cs typeface="Times New Roman"/>
              </a:rPr>
              <a:t>ignorent </a:t>
            </a:r>
            <a:r>
              <a:rPr dirty="0" sz="1000" spc="-25">
                <a:latin typeface="Times New Roman"/>
                <a:cs typeface="Times New Roman"/>
              </a:rPr>
              <a:t>les lois </a:t>
            </a:r>
            <a:r>
              <a:rPr dirty="0" sz="1000" spc="-20">
                <a:latin typeface="Times New Roman"/>
                <a:cs typeface="Times New Roman"/>
              </a:rPr>
              <a:t>qui organisent le  </a:t>
            </a:r>
            <a:r>
              <a:rPr dirty="0" sz="1000" spc="-15">
                <a:latin typeface="Times New Roman"/>
                <a:cs typeface="Times New Roman"/>
              </a:rPr>
              <a:t>monde,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monde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dont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nous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faisons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tous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partie.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Par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exemple  j’aime</a:t>
            </a:r>
            <a:r>
              <a:rPr dirty="0" sz="1000" spc="-30">
                <a:latin typeface="Times New Roman"/>
                <a:cs typeface="Times New Roman"/>
              </a:rPr>
              <a:t> quelqu’un. </a:t>
            </a:r>
            <a:r>
              <a:rPr dirty="0" sz="1000" spc="-15">
                <a:latin typeface="Times New Roman"/>
                <a:cs typeface="Times New Roman"/>
              </a:rPr>
              <a:t>Pourquoi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lui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ou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elle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?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Est-ce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hasard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?  </a:t>
            </a:r>
            <a:r>
              <a:rPr dirty="0" sz="1000" spc="-25">
                <a:latin typeface="Times New Roman"/>
                <a:cs typeface="Times New Roman"/>
              </a:rPr>
              <a:t>Une </a:t>
            </a:r>
            <a:r>
              <a:rPr dirty="0" sz="1000" spc="-15">
                <a:latin typeface="Times New Roman"/>
                <a:cs typeface="Times New Roman"/>
              </a:rPr>
              <a:t>fatalité </a:t>
            </a:r>
            <a:r>
              <a:rPr dirty="0" sz="1000" spc="-5">
                <a:latin typeface="Times New Roman"/>
                <a:cs typeface="Times New Roman"/>
              </a:rPr>
              <a:t>? </a:t>
            </a:r>
            <a:r>
              <a:rPr dirty="0" sz="1000" spc="-10">
                <a:latin typeface="Times New Roman"/>
                <a:cs typeface="Times New Roman"/>
              </a:rPr>
              <a:t>Ou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20">
                <a:latin typeface="Times New Roman"/>
                <a:cs typeface="Times New Roman"/>
              </a:rPr>
              <a:t>loi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</a:t>
            </a:r>
            <a:r>
              <a:rPr dirty="0" sz="1000" spc="-9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?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65"/>
              </a:spcBef>
            </a:pPr>
            <a:r>
              <a:rPr dirty="0" sz="1000" spc="-25">
                <a:latin typeface="Times New Roman"/>
                <a:cs typeface="Times New Roman"/>
              </a:rPr>
              <a:t>Seul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25">
                <a:latin typeface="Times New Roman"/>
                <a:cs typeface="Times New Roman"/>
              </a:rPr>
              <a:t>savoir </a:t>
            </a:r>
            <a:r>
              <a:rPr dirty="0" sz="1000" spc="-20">
                <a:latin typeface="Times New Roman"/>
                <a:cs typeface="Times New Roman"/>
              </a:rPr>
              <a:t>nous </a:t>
            </a:r>
            <a:r>
              <a:rPr dirty="0" sz="1000" spc="-10">
                <a:latin typeface="Times New Roman"/>
                <a:cs typeface="Times New Roman"/>
              </a:rPr>
              <a:t>libère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25">
                <a:latin typeface="Times New Roman"/>
                <a:cs typeface="Times New Roman"/>
              </a:rPr>
              <a:t>faux </a:t>
            </a:r>
            <a:r>
              <a:rPr dirty="0" sz="1000" spc="-20">
                <a:latin typeface="Times New Roman"/>
                <a:cs typeface="Times New Roman"/>
              </a:rPr>
              <a:t>savoirs,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25">
                <a:latin typeface="Times New Roman"/>
                <a:cs typeface="Times New Roman"/>
              </a:rPr>
              <a:t>savoir</a:t>
            </a:r>
            <a:r>
              <a:rPr dirty="0" sz="1000" spc="-1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est  surtout un meilleur </a:t>
            </a:r>
            <a:r>
              <a:rPr dirty="0" sz="1000" spc="-25">
                <a:latin typeface="Times New Roman"/>
                <a:cs typeface="Times New Roman"/>
              </a:rPr>
              <a:t>savoir </a:t>
            </a:r>
            <a:r>
              <a:rPr dirty="0" sz="1000" spc="-15">
                <a:latin typeface="Times New Roman"/>
                <a:cs typeface="Times New Roman"/>
              </a:rPr>
              <a:t>sur </a:t>
            </a:r>
            <a:r>
              <a:rPr dirty="0" sz="1000" spc="-20">
                <a:latin typeface="Times New Roman"/>
                <a:cs typeface="Times New Roman"/>
              </a:rPr>
              <a:t>soi </a:t>
            </a:r>
            <a:r>
              <a:rPr dirty="0" sz="1000" spc="-10">
                <a:latin typeface="Times New Roman"/>
                <a:cs typeface="Times New Roman"/>
              </a:rPr>
              <a:t>comme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montrera </a:t>
            </a:r>
            <a:r>
              <a:rPr dirty="0" sz="1000" spc="-20">
                <a:latin typeface="Times New Roman"/>
                <a:cs typeface="Times New Roman"/>
              </a:rPr>
              <a:t>la  suite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 spc="-10">
                <a:latin typeface="Times New Roman"/>
                <a:cs typeface="Times New Roman"/>
              </a:rPr>
              <a:t>texte... </a:t>
            </a: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20">
                <a:latin typeface="Times New Roman"/>
                <a:cs typeface="Times New Roman"/>
              </a:rPr>
              <a:t>faut </a:t>
            </a:r>
            <a:r>
              <a:rPr dirty="0" sz="1000" spc="-10">
                <a:latin typeface="Times New Roman"/>
                <a:cs typeface="Times New Roman"/>
              </a:rPr>
              <a:t>apprendre </a:t>
            </a:r>
            <a:r>
              <a:rPr dirty="0" sz="1000" spc="-15">
                <a:latin typeface="Times New Roman"/>
                <a:cs typeface="Times New Roman"/>
              </a:rPr>
              <a:t>à se connaitre </a:t>
            </a:r>
            <a:r>
              <a:rPr dirty="0" sz="1000" spc="-20">
                <a:latin typeface="Times New Roman"/>
                <a:cs typeface="Times New Roman"/>
              </a:rPr>
              <a:t>ainsi </a:t>
            </a:r>
            <a:r>
              <a:rPr dirty="0" sz="1000" spc="-15">
                <a:latin typeface="Times New Roman"/>
                <a:cs typeface="Times New Roman"/>
              </a:rPr>
              <a:t>que 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nature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laquelle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nous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appartenons.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L’homme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est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partie  </a:t>
            </a:r>
            <a:r>
              <a:rPr dirty="0" sz="1000" spc="-45">
                <a:latin typeface="Times New Roman"/>
                <a:cs typeface="Times New Roman"/>
              </a:rPr>
              <a:t>d’un </a:t>
            </a:r>
            <a:r>
              <a:rPr dirty="0" sz="1000" spc="-10">
                <a:latin typeface="Times New Roman"/>
                <a:cs typeface="Times New Roman"/>
              </a:rPr>
              <a:t>tout </a:t>
            </a:r>
            <a:r>
              <a:rPr dirty="0" sz="1000" spc="-15">
                <a:latin typeface="Times New Roman"/>
                <a:cs typeface="Times New Roman"/>
              </a:rPr>
              <a:t>Il est né en </a:t>
            </a:r>
            <a:r>
              <a:rPr dirty="0" sz="1000" spc="-5">
                <a:latin typeface="Times New Roman"/>
                <a:cs typeface="Times New Roman"/>
              </a:rPr>
              <a:t>50 </a:t>
            </a:r>
            <a:r>
              <a:rPr dirty="0" sz="1000" spc="-10">
                <a:latin typeface="Times New Roman"/>
                <a:cs typeface="Times New Roman"/>
              </a:rPr>
              <a:t>ap. </a:t>
            </a:r>
            <a:r>
              <a:rPr dirty="0" sz="1000" spc="-5">
                <a:latin typeface="Times New Roman"/>
                <a:cs typeface="Times New Roman"/>
              </a:rPr>
              <a:t>JC, </a:t>
            </a:r>
            <a:r>
              <a:rPr dirty="0" sz="1000" spc="-15">
                <a:latin typeface="Times New Roman"/>
                <a:cs typeface="Times New Roman"/>
              </a:rPr>
              <a:t>à Hiérapolis en Phrygie  </a:t>
            </a:r>
            <a:r>
              <a:rPr dirty="0" sz="1000" spc="-10">
                <a:latin typeface="Times New Roman"/>
                <a:cs typeface="Times New Roman"/>
              </a:rPr>
              <a:t>(Pammukale, </a:t>
            </a:r>
            <a:r>
              <a:rPr dirty="0" sz="1000" spc="-15">
                <a:latin typeface="Times New Roman"/>
                <a:cs typeface="Times New Roman"/>
              </a:rPr>
              <a:t>dans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Turquie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actuelle).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70"/>
              </a:spcBef>
            </a:pPr>
            <a:r>
              <a:rPr dirty="0" sz="1000" spc="-1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Phrygie est célèbre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20">
                <a:latin typeface="Times New Roman"/>
                <a:cs typeface="Times New Roman"/>
              </a:rPr>
              <a:t>son </a:t>
            </a:r>
            <a:r>
              <a:rPr dirty="0" sz="1000" spc="-10">
                <a:latin typeface="Times New Roman"/>
                <a:cs typeface="Times New Roman"/>
              </a:rPr>
              <a:t>roi </a:t>
            </a:r>
            <a:r>
              <a:rPr dirty="0" sz="1000" spc="-15">
                <a:latin typeface="Times New Roman"/>
                <a:cs typeface="Times New Roman"/>
              </a:rPr>
              <a:t>Midas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25">
                <a:latin typeface="Times New Roman"/>
                <a:cs typeface="Times New Roman"/>
              </a:rPr>
              <a:t>Un </a:t>
            </a:r>
            <a:r>
              <a:rPr dirty="0" sz="1000" spc="0">
                <a:latin typeface="Times New Roman"/>
                <a:cs typeface="Times New Roman"/>
              </a:rPr>
              <a:t>jour, </a:t>
            </a:r>
            <a:r>
              <a:rPr dirty="0" sz="1000" spc="-15">
                <a:latin typeface="Times New Roman"/>
                <a:cs typeface="Times New Roman"/>
              </a:rPr>
              <a:t>Si-  lène, </a:t>
            </a:r>
            <a:r>
              <a:rPr dirty="0" sz="1000" spc="-25">
                <a:latin typeface="Times New Roman"/>
                <a:cs typeface="Times New Roman"/>
              </a:rPr>
              <a:t>ayant </a:t>
            </a:r>
            <a:r>
              <a:rPr dirty="0" sz="1000" spc="-15">
                <a:latin typeface="Times New Roman"/>
                <a:cs typeface="Times New Roman"/>
              </a:rPr>
              <a:t>bu </a:t>
            </a:r>
            <a:r>
              <a:rPr dirty="0" sz="1000" spc="-20">
                <a:latin typeface="Times New Roman"/>
                <a:cs typeface="Times New Roman"/>
              </a:rPr>
              <a:t>plus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raison, </a:t>
            </a:r>
            <a:r>
              <a:rPr dirty="0" sz="1000" spc="-35">
                <a:latin typeface="Times New Roman"/>
                <a:cs typeface="Times New Roman"/>
              </a:rPr>
              <a:t>s’égare </a:t>
            </a:r>
            <a:r>
              <a:rPr dirty="0" sz="1000" spc="-5">
                <a:latin typeface="Times New Roman"/>
                <a:cs typeface="Times New Roman"/>
              </a:rPr>
              <a:t>jusque </a:t>
            </a:r>
            <a:r>
              <a:rPr dirty="0" sz="1000" spc="-15">
                <a:latin typeface="Times New Roman"/>
                <a:cs typeface="Times New Roman"/>
              </a:rPr>
              <a:t>sur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0573" y="2130767"/>
            <a:ext cx="2828290" cy="7685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Times New Roman"/>
                <a:cs typeface="Times New Roman"/>
              </a:rPr>
              <a:t>terres de </a:t>
            </a:r>
            <a:r>
              <a:rPr dirty="0" sz="1000" spc="-15">
                <a:latin typeface="Times New Roman"/>
                <a:cs typeface="Times New Roman"/>
              </a:rPr>
              <a:t>Midas, </a:t>
            </a:r>
            <a:r>
              <a:rPr dirty="0" sz="1000" spc="-20">
                <a:latin typeface="Times New Roman"/>
                <a:cs typeface="Times New Roman"/>
              </a:rPr>
              <a:t>qui le </a:t>
            </a:r>
            <a:r>
              <a:rPr dirty="0" sz="1000" spc="-15">
                <a:latin typeface="Times New Roman"/>
                <a:cs typeface="Times New Roman"/>
              </a:rPr>
              <a:t>recueille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lui </a:t>
            </a:r>
            <a:r>
              <a:rPr dirty="0" sz="1000" spc="-15">
                <a:latin typeface="Times New Roman"/>
                <a:cs typeface="Times New Roman"/>
              </a:rPr>
              <a:t>oﬀre l'hospitalité.  </a:t>
            </a:r>
            <a:r>
              <a:rPr dirty="0" sz="1000" spc="-25">
                <a:latin typeface="Times New Roman"/>
                <a:cs typeface="Times New Roman"/>
              </a:rPr>
              <a:t>Dionysos,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sa </a:t>
            </a:r>
            <a:r>
              <a:rPr dirty="0" sz="1000" spc="-10">
                <a:latin typeface="Times New Roman"/>
                <a:cs typeface="Times New Roman"/>
              </a:rPr>
              <a:t>recherche, </a:t>
            </a:r>
            <a:r>
              <a:rPr dirty="0" sz="1000" spc="-20">
                <a:latin typeface="Times New Roman"/>
                <a:cs typeface="Times New Roman"/>
              </a:rPr>
              <a:t>le trouve là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0">
                <a:latin typeface="Times New Roman"/>
                <a:cs typeface="Times New Roman"/>
              </a:rPr>
              <a:t>remercie </a:t>
            </a:r>
            <a:r>
              <a:rPr dirty="0" sz="1000" spc="-5">
                <a:latin typeface="Times New Roman"/>
                <a:cs typeface="Times New Roman"/>
              </a:rPr>
              <a:t>l'hôte 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celui qui </a:t>
            </a:r>
            <a:r>
              <a:rPr dirty="0" sz="1000" spc="-5">
                <a:latin typeface="Times New Roman"/>
                <a:cs typeface="Times New Roman"/>
              </a:rPr>
              <a:t>l'a </a:t>
            </a:r>
            <a:r>
              <a:rPr dirty="0" sz="1000" spc="-30">
                <a:latin typeface="Times New Roman"/>
                <a:cs typeface="Times New Roman"/>
              </a:rPr>
              <a:t>élevé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20">
                <a:latin typeface="Times New Roman"/>
                <a:cs typeface="Times New Roman"/>
              </a:rPr>
              <a:t>lui </a:t>
            </a:r>
            <a:r>
              <a:rPr dirty="0" sz="1000" spc="-10">
                <a:latin typeface="Times New Roman"/>
                <a:cs typeface="Times New Roman"/>
              </a:rPr>
              <a:t>accordant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30">
                <a:latin typeface="Times New Roman"/>
                <a:cs typeface="Times New Roman"/>
              </a:rPr>
              <a:t>vœu. </a:t>
            </a:r>
            <a:r>
              <a:rPr dirty="0" sz="1000" spc="-15">
                <a:latin typeface="Times New Roman"/>
                <a:cs typeface="Times New Roman"/>
              </a:rPr>
              <a:t>Midas </a:t>
            </a:r>
            <a:r>
              <a:rPr dirty="0" sz="1000" spc="-10">
                <a:latin typeface="Times New Roman"/>
                <a:cs typeface="Times New Roman"/>
              </a:rPr>
              <a:t>de-  </a:t>
            </a:r>
            <a:r>
              <a:rPr dirty="0" sz="1000" spc="-15">
                <a:latin typeface="Times New Roman"/>
                <a:cs typeface="Times New Roman"/>
              </a:rPr>
              <a:t>mande </a:t>
            </a:r>
            <a:r>
              <a:rPr dirty="0" sz="1000" spc="-20">
                <a:latin typeface="Times New Roman"/>
                <a:cs typeface="Times New Roman"/>
              </a:rPr>
              <a:t>alors la faculté </a:t>
            </a:r>
            <a:r>
              <a:rPr dirty="0" sz="1000" spc="-10">
                <a:latin typeface="Times New Roman"/>
                <a:cs typeface="Times New Roman"/>
              </a:rPr>
              <a:t>de transformer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10">
                <a:latin typeface="Times New Roman"/>
                <a:cs typeface="Times New Roman"/>
              </a:rPr>
              <a:t>or tout ce qu'il  touche.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Incapable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manger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boire,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il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supplie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dieu  </a:t>
            </a:r>
            <a:r>
              <a:rPr dirty="0" sz="1000" spc="-10">
                <a:latin typeface="Times New Roman"/>
                <a:cs typeface="Times New Roman"/>
              </a:rPr>
              <a:t>de reprendre </a:t>
            </a:r>
            <a:r>
              <a:rPr dirty="0" sz="1000" spc="-20">
                <a:latin typeface="Times New Roman"/>
                <a:cs typeface="Times New Roman"/>
              </a:rPr>
              <a:t>son </a:t>
            </a:r>
            <a:r>
              <a:rPr dirty="0" sz="1000" spc="-10">
                <a:latin typeface="Times New Roman"/>
                <a:cs typeface="Times New Roman"/>
              </a:rPr>
              <a:t>présent. </a:t>
            </a:r>
            <a:r>
              <a:rPr dirty="0" sz="1000" spc="-25">
                <a:latin typeface="Times New Roman"/>
                <a:cs typeface="Times New Roman"/>
              </a:rPr>
              <a:t>Dionysos </a:t>
            </a:r>
            <a:r>
              <a:rPr dirty="0" sz="1000" spc="-20">
                <a:latin typeface="Times New Roman"/>
                <a:cs typeface="Times New Roman"/>
              </a:rPr>
              <a:t>lui </a:t>
            </a:r>
            <a:r>
              <a:rPr dirty="0" sz="1000" spc="-15">
                <a:latin typeface="Times New Roman"/>
                <a:cs typeface="Times New Roman"/>
              </a:rPr>
              <a:t>ordonne </a:t>
            </a:r>
            <a:r>
              <a:rPr dirty="0" sz="1000" spc="-20">
                <a:latin typeface="Times New Roman"/>
                <a:cs typeface="Times New Roman"/>
              </a:rPr>
              <a:t>alors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25">
                <a:latin typeface="Times New Roman"/>
                <a:cs typeface="Times New Roman"/>
              </a:rPr>
              <a:t>laver les </a:t>
            </a:r>
            <a:r>
              <a:rPr dirty="0" sz="1000" spc="-20">
                <a:latin typeface="Times New Roman"/>
                <a:cs typeface="Times New Roman"/>
              </a:rPr>
              <a:t>mains </a:t>
            </a:r>
            <a:r>
              <a:rPr dirty="0" sz="1000" spc="-15">
                <a:latin typeface="Times New Roman"/>
                <a:cs typeface="Times New Roman"/>
              </a:rPr>
              <a:t>dans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eaux </a:t>
            </a:r>
            <a:r>
              <a:rPr dirty="0" sz="1000" spc="-15">
                <a:latin typeface="Times New Roman"/>
                <a:cs typeface="Times New Roman"/>
              </a:rPr>
              <a:t>du Pactole, dont </a:t>
            </a:r>
            <a:r>
              <a:rPr dirty="0" sz="1000" spc="-20">
                <a:latin typeface="Times New Roman"/>
                <a:cs typeface="Times New Roman"/>
              </a:rPr>
              <a:t>le sable 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20">
                <a:latin typeface="Times New Roman"/>
                <a:cs typeface="Times New Roman"/>
              </a:rPr>
              <a:t>change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5">
                <a:latin typeface="Times New Roman"/>
                <a:cs typeface="Times New Roman"/>
              </a:rPr>
              <a:t>or. Cette </a:t>
            </a:r>
            <a:r>
              <a:rPr dirty="0" sz="1000" spc="-20">
                <a:latin typeface="Times New Roman"/>
                <a:cs typeface="Times New Roman"/>
              </a:rPr>
              <a:t>légende explique le </a:t>
            </a:r>
            <a:r>
              <a:rPr dirty="0" sz="1000" spc="-10">
                <a:latin typeface="Times New Roman"/>
                <a:cs typeface="Times New Roman"/>
              </a:rPr>
              <a:t>caractère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auri-  fère </a:t>
            </a:r>
            <a:r>
              <a:rPr dirty="0" sz="1000" spc="-15">
                <a:latin typeface="Times New Roman"/>
                <a:cs typeface="Times New Roman"/>
              </a:rPr>
              <a:t>du Pactole, </a:t>
            </a:r>
            <a:r>
              <a:rPr dirty="0" sz="1000" spc="-20">
                <a:latin typeface="Times New Roman"/>
                <a:cs typeface="Times New Roman"/>
              </a:rPr>
              <a:t>auquel la </a:t>
            </a:r>
            <a:r>
              <a:rPr dirty="0" sz="1000" spc="-15">
                <a:latin typeface="Times New Roman"/>
                <a:cs typeface="Times New Roman"/>
              </a:rPr>
              <a:t>Phrygie doit une bonne </a:t>
            </a:r>
            <a:r>
              <a:rPr dirty="0" sz="1000" spc="-5">
                <a:latin typeface="Times New Roman"/>
                <a:cs typeface="Times New Roman"/>
              </a:rPr>
              <a:t>partie 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son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empire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55"/>
              </a:spcBef>
            </a:pPr>
            <a:r>
              <a:rPr dirty="0" sz="1000" spc="-10">
                <a:latin typeface="Times New Roman"/>
                <a:cs typeface="Times New Roman"/>
              </a:rPr>
              <a:t>Épictète </a:t>
            </a:r>
            <a:r>
              <a:rPr dirty="0" sz="1000" spc="-15">
                <a:latin typeface="Times New Roman"/>
                <a:cs typeface="Times New Roman"/>
              </a:rPr>
              <a:t>vint à </a:t>
            </a:r>
            <a:r>
              <a:rPr dirty="0" sz="1000" spc="-10">
                <a:latin typeface="Times New Roman"/>
                <a:cs typeface="Times New Roman"/>
              </a:rPr>
              <a:t>Rome comme </a:t>
            </a:r>
            <a:r>
              <a:rPr dirty="0" sz="1000" spc="-25">
                <a:latin typeface="Times New Roman"/>
                <a:cs typeface="Times New Roman"/>
              </a:rPr>
              <a:t>esclave </a:t>
            </a:r>
            <a:r>
              <a:rPr dirty="0" sz="1000" spc="-5">
                <a:latin typeface="Times New Roman"/>
                <a:cs typeface="Times New Roman"/>
              </a:rPr>
              <a:t>d'un </a:t>
            </a:r>
            <a:r>
              <a:rPr dirty="0" sz="1000" spc="-15">
                <a:latin typeface="Times New Roman"/>
                <a:cs typeface="Times New Roman"/>
              </a:rPr>
              <a:t>aﬀranchi </a:t>
            </a:r>
            <a:r>
              <a:rPr dirty="0" sz="1000" spc="-10">
                <a:latin typeface="Times New Roman"/>
                <a:cs typeface="Times New Roman"/>
              </a:rPr>
              <a:t>(un  </a:t>
            </a:r>
            <a:r>
              <a:rPr dirty="0" sz="1000" spc="-15">
                <a:latin typeface="Times New Roman"/>
                <a:cs typeface="Times New Roman"/>
              </a:rPr>
              <a:t>aﬀranchi est </a:t>
            </a:r>
            <a:r>
              <a:rPr dirty="0" sz="1000" spc="-35">
                <a:latin typeface="Times New Roman"/>
                <a:cs typeface="Times New Roman"/>
              </a:rPr>
              <a:t>quelqu’un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20">
                <a:latin typeface="Times New Roman"/>
                <a:cs typeface="Times New Roman"/>
              </a:rPr>
              <a:t>son </a:t>
            </a:r>
            <a:r>
              <a:rPr dirty="0" sz="1000" spc="-5">
                <a:latin typeface="Times New Roman"/>
                <a:cs typeface="Times New Roman"/>
              </a:rPr>
              <a:t>maître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10">
                <a:latin typeface="Times New Roman"/>
                <a:cs typeface="Times New Roman"/>
              </a:rPr>
              <a:t>libéré. </a:t>
            </a: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40">
                <a:latin typeface="Times New Roman"/>
                <a:cs typeface="Times New Roman"/>
              </a:rPr>
              <a:t>n’est  </a:t>
            </a:r>
            <a:r>
              <a:rPr dirty="0" sz="1000" spc="-15">
                <a:latin typeface="Times New Roman"/>
                <a:cs typeface="Times New Roman"/>
              </a:rPr>
              <a:t>donc </a:t>
            </a:r>
            <a:r>
              <a:rPr dirty="0" sz="1000" spc="-20">
                <a:latin typeface="Times New Roman"/>
                <a:cs typeface="Times New Roman"/>
              </a:rPr>
              <a:t>plus </a:t>
            </a:r>
            <a:r>
              <a:rPr dirty="0" sz="1000" spc="-25">
                <a:latin typeface="Times New Roman"/>
                <a:cs typeface="Times New Roman"/>
              </a:rPr>
              <a:t>esclave) </a:t>
            </a:r>
            <a:r>
              <a:rPr dirty="0" sz="1000" spc="-10">
                <a:latin typeface="Times New Roman"/>
                <a:cs typeface="Times New Roman"/>
              </a:rPr>
              <a:t>de Néron, Épaphrodite, </a:t>
            </a:r>
            <a:r>
              <a:rPr dirty="0" sz="1000" spc="-20">
                <a:latin typeface="Times New Roman"/>
                <a:cs typeface="Times New Roman"/>
              </a:rPr>
              <a:t>qui lui </a:t>
            </a:r>
            <a:r>
              <a:rPr dirty="0" sz="1000" spc="-5">
                <a:latin typeface="Times New Roman"/>
                <a:cs typeface="Times New Roman"/>
              </a:rPr>
              <a:t>permit 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5">
                <a:latin typeface="Times New Roman"/>
                <a:cs typeface="Times New Roman"/>
              </a:rPr>
              <a:t>suivre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5">
                <a:latin typeface="Times New Roman"/>
                <a:cs typeface="Times New Roman"/>
              </a:rPr>
              <a:t>cours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philosophie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5">
                <a:latin typeface="Times New Roman"/>
                <a:cs typeface="Times New Roman"/>
              </a:rPr>
              <a:t>l’aﬀranchit </a:t>
            </a:r>
            <a:r>
              <a:rPr dirty="0" sz="1000" spc="-20">
                <a:latin typeface="Times New Roman"/>
                <a:cs typeface="Times New Roman"/>
              </a:rPr>
              <a:t>ﬁnale-  </a:t>
            </a:r>
            <a:r>
              <a:rPr dirty="0" sz="1000" spc="-10">
                <a:latin typeface="Times New Roman"/>
                <a:cs typeface="Times New Roman"/>
              </a:rPr>
              <a:t>ment. </a:t>
            </a: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20">
                <a:latin typeface="Times New Roman"/>
                <a:cs typeface="Times New Roman"/>
              </a:rPr>
              <a:t>ouvrit </a:t>
            </a:r>
            <a:r>
              <a:rPr dirty="0" sz="1000" spc="-15">
                <a:latin typeface="Times New Roman"/>
                <a:cs typeface="Times New Roman"/>
              </a:rPr>
              <a:t>une école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philosophie à </a:t>
            </a:r>
            <a:r>
              <a:rPr dirty="0" sz="1000" spc="-10">
                <a:latin typeface="Times New Roman"/>
                <a:cs typeface="Times New Roman"/>
              </a:rPr>
              <a:t>Rome, </a:t>
            </a:r>
            <a:r>
              <a:rPr dirty="0" sz="1000" spc="-15">
                <a:latin typeface="Times New Roman"/>
                <a:cs typeface="Times New Roman"/>
              </a:rPr>
              <a:t>menant  une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vie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pauvreté.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En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93-94,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il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tomba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sous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coup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15">
                <a:latin typeface="Times New Roman"/>
                <a:cs typeface="Times New Roman"/>
              </a:rPr>
              <a:t>mesure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par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laquelle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l'empereur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Domitien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chassait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phi-  </a:t>
            </a:r>
            <a:r>
              <a:rPr dirty="0" sz="1000" spc="-20">
                <a:latin typeface="Times New Roman"/>
                <a:cs typeface="Times New Roman"/>
              </a:rPr>
              <a:t>losophes </a:t>
            </a:r>
            <a:r>
              <a:rPr dirty="0" sz="1000" spc="-10">
                <a:latin typeface="Times New Roman"/>
                <a:cs typeface="Times New Roman"/>
              </a:rPr>
              <a:t>de Rome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0">
                <a:latin typeface="Times New Roman"/>
                <a:cs typeface="Times New Roman"/>
              </a:rPr>
              <a:t>d'Italie. </a:t>
            </a: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30">
                <a:latin typeface="Times New Roman"/>
                <a:cs typeface="Times New Roman"/>
              </a:rPr>
              <a:t>s’établit </a:t>
            </a:r>
            <a:r>
              <a:rPr dirty="0" sz="1000" spc="-20">
                <a:latin typeface="Times New Roman"/>
                <a:cs typeface="Times New Roman"/>
              </a:rPr>
              <a:t>alors </a:t>
            </a:r>
            <a:r>
              <a:rPr dirty="0" sz="1000" spc="-15">
                <a:latin typeface="Times New Roman"/>
                <a:cs typeface="Times New Roman"/>
              </a:rPr>
              <a:t>à Nicopolis  </a:t>
            </a:r>
            <a:r>
              <a:rPr dirty="0" sz="1000" spc="-5">
                <a:latin typeface="Times New Roman"/>
                <a:cs typeface="Times New Roman"/>
              </a:rPr>
              <a:t>(«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5">
                <a:latin typeface="Times New Roman"/>
                <a:cs typeface="Times New Roman"/>
              </a:rPr>
              <a:t>Cité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Victoire </a:t>
            </a:r>
            <a:r>
              <a:rPr dirty="0" sz="1000" spc="-5">
                <a:latin typeface="Times New Roman"/>
                <a:cs typeface="Times New Roman"/>
              </a:rPr>
              <a:t>»),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5">
                <a:latin typeface="Times New Roman"/>
                <a:cs typeface="Times New Roman"/>
              </a:rPr>
              <a:t>Épire, </a:t>
            </a:r>
            <a:r>
              <a:rPr dirty="0" sz="1000" spc="-20">
                <a:latin typeface="Times New Roman"/>
                <a:cs typeface="Times New Roman"/>
              </a:rPr>
              <a:t>ville </a:t>
            </a:r>
            <a:r>
              <a:rPr dirty="0" sz="1000" spc="-15">
                <a:latin typeface="Times New Roman"/>
                <a:cs typeface="Times New Roman"/>
              </a:rPr>
              <a:t>grecque </a:t>
            </a:r>
            <a:r>
              <a:rPr dirty="0" sz="1000" spc="-20">
                <a:latin typeface="Times New Roman"/>
                <a:cs typeface="Times New Roman"/>
              </a:rPr>
              <a:t>qui  servait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5">
                <a:latin typeface="Times New Roman"/>
                <a:cs typeface="Times New Roman"/>
              </a:rPr>
              <a:t>port </a:t>
            </a:r>
            <a:r>
              <a:rPr dirty="0" sz="1000" spc="-10">
                <a:latin typeface="Times New Roman"/>
                <a:cs typeface="Times New Roman"/>
              </a:rPr>
              <a:t>d'embarquement pour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10">
                <a:latin typeface="Times New Roman"/>
                <a:cs typeface="Times New Roman"/>
              </a:rPr>
              <a:t>rendre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10">
                <a:latin typeface="Times New Roman"/>
                <a:cs typeface="Times New Roman"/>
              </a:rPr>
              <a:t>Italie.  </a:t>
            </a: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35">
                <a:latin typeface="Times New Roman"/>
                <a:cs typeface="Times New Roman"/>
              </a:rPr>
              <a:t>y </a:t>
            </a:r>
            <a:r>
              <a:rPr dirty="0" sz="1000" spc="-20">
                <a:latin typeface="Times New Roman"/>
                <a:cs typeface="Times New Roman"/>
              </a:rPr>
              <a:t>ouvrit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30">
                <a:latin typeface="Times New Roman"/>
                <a:cs typeface="Times New Roman"/>
              </a:rPr>
              <a:t>nouveau </a:t>
            </a:r>
            <a:r>
              <a:rPr dirty="0" sz="1000" spc="-15">
                <a:latin typeface="Times New Roman"/>
                <a:cs typeface="Times New Roman"/>
              </a:rPr>
              <a:t>une</a:t>
            </a:r>
            <a:r>
              <a:rPr dirty="0" sz="1000" spc="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école.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45"/>
              </a:spcBef>
            </a:pPr>
            <a:r>
              <a:rPr dirty="0" sz="1000" spc="-10" i="1">
                <a:latin typeface="Cambria"/>
                <a:cs typeface="Cambria"/>
              </a:rPr>
              <a:t>Une </a:t>
            </a:r>
            <a:r>
              <a:rPr dirty="0" sz="1000" spc="-40" i="1">
                <a:latin typeface="Cambria"/>
                <a:cs typeface="Cambria"/>
              </a:rPr>
              <a:t>de </a:t>
            </a:r>
            <a:r>
              <a:rPr dirty="0" sz="1000" spc="-45" i="1">
                <a:latin typeface="Cambria"/>
                <a:cs typeface="Cambria"/>
              </a:rPr>
              <a:t>ses </a:t>
            </a:r>
            <a:r>
              <a:rPr dirty="0" sz="1000" spc="-65" i="1">
                <a:latin typeface="Cambria"/>
                <a:cs typeface="Cambria"/>
              </a:rPr>
              <a:t>œuvres </a:t>
            </a:r>
            <a:r>
              <a:rPr dirty="0" sz="1000" spc="-40" i="1">
                <a:latin typeface="Cambria"/>
                <a:cs typeface="Cambria"/>
              </a:rPr>
              <a:t>s’appelle </a:t>
            </a:r>
            <a:r>
              <a:rPr dirty="0" sz="1000" spc="-5" i="1">
                <a:latin typeface="Cambria"/>
                <a:cs typeface="Cambria"/>
              </a:rPr>
              <a:t>Le </a:t>
            </a:r>
            <a:r>
              <a:rPr dirty="0" sz="1000" spc="-25" i="1">
                <a:latin typeface="Cambria"/>
                <a:cs typeface="Cambria"/>
              </a:rPr>
              <a:t>Manuel, </a:t>
            </a:r>
            <a:r>
              <a:rPr dirty="0" sz="1000" spc="-40" i="1">
                <a:latin typeface="Cambria"/>
                <a:cs typeface="Cambria"/>
              </a:rPr>
              <a:t>des </a:t>
            </a:r>
            <a:r>
              <a:rPr dirty="0" sz="1000" spc="-65" i="1">
                <a:latin typeface="Cambria"/>
                <a:cs typeface="Cambria"/>
              </a:rPr>
              <a:t>textes </a:t>
            </a:r>
            <a:r>
              <a:rPr dirty="0" sz="1000" spc="-45" i="1">
                <a:latin typeface="Cambria"/>
                <a:cs typeface="Cambria"/>
              </a:rPr>
              <a:t>rassem-  </a:t>
            </a:r>
            <a:r>
              <a:rPr dirty="0" sz="1000" spc="-40" i="1">
                <a:latin typeface="Cambria"/>
                <a:cs typeface="Cambria"/>
              </a:rPr>
              <a:t>blés </a:t>
            </a:r>
            <a:r>
              <a:rPr dirty="0" sz="1000" spc="-45" i="1">
                <a:latin typeface="Cambria"/>
                <a:cs typeface="Cambria"/>
              </a:rPr>
              <a:t>par </a:t>
            </a:r>
            <a:r>
              <a:rPr dirty="0" sz="1000" spc="-50" i="1">
                <a:latin typeface="Cambria"/>
                <a:cs typeface="Cambria"/>
              </a:rPr>
              <a:t>un </a:t>
            </a:r>
            <a:r>
              <a:rPr dirty="0" sz="1000" spc="-40" i="1">
                <a:latin typeface="Cambria"/>
                <a:cs typeface="Cambria"/>
              </a:rPr>
              <a:t>de </a:t>
            </a:r>
            <a:r>
              <a:rPr dirty="0" sz="1000" spc="-45" i="1">
                <a:latin typeface="Cambria"/>
                <a:cs typeface="Cambria"/>
              </a:rPr>
              <a:t>ses </a:t>
            </a:r>
            <a:r>
              <a:rPr dirty="0" sz="1000" spc="-30" i="1">
                <a:latin typeface="Cambria"/>
                <a:cs typeface="Cambria"/>
              </a:rPr>
              <a:t>disciples. </a:t>
            </a:r>
            <a:r>
              <a:rPr dirty="0" sz="1000" spc="-20" i="1">
                <a:latin typeface="Cambria"/>
                <a:cs typeface="Cambria"/>
              </a:rPr>
              <a:t>Il </a:t>
            </a:r>
            <a:r>
              <a:rPr dirty="0" sz="1000" spc="-50" i="1">
                <a:latin typeface="Cambria"/>
                <a:cs typeface="Cambria"/>
              </a:rPr>
              <a:t>ne </a:t>
            </a:r>
            <a:r>
              <a:rPr dirty="0" sz="1000" spc="-40" i="1">
                <a:latin typeface="Cambria"/>
                <a:cs typeface="Cambria"/>
              </a:rPr>
              <a:t>s’adresse </a:t>
            </a:r>
            <a:r>
              <a:rPr dirty="0" sz="1000" spc="-35" i="1">
                <a:latin typeface="Cambria"/>
                <a:cs typeface="Cambria"/>
              </a:rPr>
              <a:t>ni aux </a:t>
            </a:r>
            <a:r>
              <a:rPr dirty="0" sz="1000" spc="-55" i="1">
                <a:latin typeface="Cambria"/>
                <a:cs typeface="Cambria"/>
              </a:rPr>
              <a:t>sages </a:t>
            </a:r>
            <a:r>
              <a:rPr dirty="0" sz="1000" spc="-35" i="1">
                <a:latin typeface="Cambria"/>
                <a:cs typeface="Cambria"/>
              </a:rPr>
              <a:t>ni  aux </a:t>
            </a:r>
            <a:r>
              <a:rPr dirty="0" sz="1000" spc="-55" i="1">
                <a:latin typeface="Cambria"/>
                <a:cs typeface="Cambria"/>
              </a:rPr>
              <a:t>ignorants </a:t>
            </a:r>
            <a:r>
              <a:rPr dirty="0" sz="1000" spc="-35" i="1">
                <a:latin typeface="Cambria"/>
                <a:cs typeface="Cambria"/>
              </a:rPr>
              <a:t>insensés, </a:t>
            </a:r>
            <a:r>
              <a:rPr dirty="0" sz="1000" spc="-45" i="1">
                <a:latin typeface="Cambria"/>
                <a:cs typeface="Cambria"/>
              </a:rPr>
              <a:t>mais </a:t>
            </a:r>
            <a:r>
              <a:rPr dirty="0" sz="1000" spc="-30" i="1">
                <a:latin typeface="Cambria"/>
                <a:cs typeface="Cambria"/>
              </a:rPr>
              <a:t>à </a:t>
            </a:r>
            <a:r>
              <a:rPr dirty="0" sz="1000" spc="-40" i="1">
                <a:latin typeface="Cambria"/>
                <a:cs typeface="Cambria"/>
              </a:rPr>
              <a:t>ceux qui </a:t>
            </a:r>
            <a:r>
              <a:rPr dirty="0" sz="1000" spc="-50" i="1">
                <a:latin typeface="Cambria"/>
                <a:cs typeface="Cambria"/>
              </a:rPr>
              <a:t>s’exercent </a:t>
            </a:r>
            <a:r>
              <a:rPr dirty="0" sz="1000" spc="-30" i="1">
                <a:latin typeface="Cambria"/>
                <a:cs typeface="Cambria"/>
              </a:rPr>
              <a:t>à </a:t>
            </a:r>
            <a:r>
              <a:rPr dirty="0" sz="1000" spc="-25" i="1">
                <a:latin typeface="Cambria"/>
                <a:cs typeface="Cambria"/>
              </a:rPr>
              <a:t>la </a:t>
            </a:r>
            <a:r>
              <a:rPr dirty="0" sz="1000" spc="-20" i="1">
                <a:latin typeface="Cambria"/>
                <a:cs typeface="Cambria"/>
              </a:rPr>
              <a:t>sa-  </a:t>
            </a:r>
            <a:r>
              <a:rPr dirty="0" sz="1000" spc="-60" i="1">
                <a:latin typeface="Cambria"/>
                <a:cs typeface="Cambria"/>
              </a:rPr>
              <a:t>gesse </a:t>
            </a:r>
            <a:r>
              <a:rPr dirty="0" sz="1000" spc="-40" i="1">
                <a:latin typeface="Cambria"/>
                <a:cs typeface="Cambria"/>
              </a:rPr>
              <a:t>sans </a:t>
            </a:r>
            <a:r>
              <a:rPr dirty="0" sz="1000" spc="-70" i="1">
                <a:latin typeface="Cambria"/>
                <a:cs typeface="Cambria"/>
              </a:rPr>
              <a:t>être </a:t>
            </a:r>
            <a:r>
              <a:rPr dirty="0" sz="1000" spc="-35" i="1">
                <a:latin typeface="Cambria"/>
                <a:cs typeface="Cambria"/>
              </a:rPr>
              <a:t>insensés, </a:t>
            </a:r>
            <a:r>
              <a:rPr dirty="0" sz="1000" spc="-40" i="1">
                <a:latin typeface="Cambria"/>
                <a:cs typeface="Cambria"/>
              </a:rPr>
              <a:t>qui </a:t>
            </a:r>
            <a:r>
              <a:rPr dirty="0" sz="1000" spc="-65" i="1">
                <a:latin typeface="Cambria"/>
                <a:cs typeface="Cambria"/>
              </a:rPr>
              <a:t>ont </a:t>
            </a:r>
            <a:r>
              <a:rPr dirty="0" sz="1000" spc="-50" i="1">
                <a:latin typeface="Cambria"/>
                <a:cs typeface="Cambria"/>
              </a:rPr>
              <a:t>compris </a:t>
            </a:r>
            <a:r>
              <a:rPr dirty="0" sz="1000" spc="-30" i="1">
                <a:latin typeface="Cambria"/>
                <a:cs typeface="Cambria"/>
              </a:rPr>
              <a:t>qu’il </a:t>
            </a:r>
            <a:r>
              <a:rPr dirty="0" sz="1000" spc="-35" i="1">
                <a:latin typeface="Cambria"/>
                <a:cs typeface="Cambria"/>
              </a:rPr>
              <a:t>faut réﬂéchir.  </a:t>
            </a:r>
            <a:r>
              <a:rPr dirty="0" sz="1000" spc="-5" i="1">
                <a:latin typeface="Cambria"/>
                <a:cs typeface="Cambria"/>
              </a:rPr>
              <a:t>Le </a:t>
            </a:r>
            <a:r>
              <a:rPr dirty="0" sz="1000" spc="-35" i="1">
                <a:latin typeface="Cambria"/>
                <a:cs typeface="Cambria"/>
              </a:rPr>
              <a:t>Manuel </a:t>
            </a:r>
            <a:r>
              <a:rPr dirty="0" sz="1000" spc="-50" i="1">
                <a:latin typeface="Cambria"/>
                <a:cs typeface="Cambria"/>
              </a:rPr>
              <a:t>signiﬁe </a:t>
            </a:r>
            <a:r>
              <a:rPr dirty="0" sz="1000" spc="-30" i="1">
                <a:latin typeface="Cambria"/>
                <a:cs typeface="Cambria"/>
              </a:rPr>
              <a:t>« </a:t>
            </a:r>
            <a:r>
              <a:rPr dirty="0" sz="1000" spc="-35" i="1">
                <a:latin typeface="Cambria"/>
                <a:cs typeface="Cambria"/>
              </a:rPr>
              <a:t>le </a:t>
            </a:r>
            <a:r>
              <a:rPr dirty="0" sz="1000" spc="-50" i="1">
                <a:latin typeface="Cambria"/>
                <a:cs typeface="Cambria"/>
              </a:rPr>
              <a:t>poignard </a:t>
            </a:r>
            <a:r>
              <a:rPr dirty="0" sz="1000" spc="-40" i="1">
                <a:latin typeface="Cambria"/>
                <a:cs typeface="Cambria"/>
              </a:rPr>
              <a:t>qu’on </a:t>
            </a:r>
            <a:r>
              <a:rPr dirty="0" sz="1000" spc="-30" i="1">
                <a:latin typeface="Cambria"/>
                <a:cs typeface="Cambria"/>
              </a:rPr>
              <a:t>a </a:t>
            </a:r>
            <a:r>
              <a:rPr dirty="0" sz="1000" spc="-45" i="1">
                <a:latin typeface="Cambria"/>
                <a:cs typeface="Cambria"/>
              </a:rPr>
              <a:t>sous </a:t>
            </a:r>
            <a:r>
              <a:rPr dirty="0" sz="1000" spc="-25" i="1">
                <a:latin typeface="Cambria"/>
                <a:cs typeface="Cambria"/>
              </a:rPr>
              <a:t>la </a:t>
            </a:r>
            <a:r>
              <a:rPr dirty="0" sz="1000" spc="-45" i="1">
                <a:latin typeface="Cambria"/>
                <a:cs typeface="Cambria"/>
              </a:rPr>
              <a:t>main </a:t>
            </a:r>
            <a:r>
              <a:rPr dirty="0" sz="1000" spc="-50" i="1">
                <a:latin typeface="Cambria"/>
                <a:cs typeface="Cambria"/>
              </a:rPr>
              <a:t>pour  </a:t>
            </a:r>
            <a:r>
              <a:rPr dirty="0" sz="1000" spc="-55" i="1">
                <a:latin typeface="Cambria"/>
                <a:cs typeface="Cambria"/>
              </a:rPr>
              <a:t>aﬀronter </a:t>
            </a:r>
            <a:r>
              <a:rPr dirty="0" sz="1000" spc="-75" i="1">
                <a:latin typeface="Cambria"/>
                <a:cs typeface="Cambria"/>
              </a:rPr>
              <a:t>toute </a:t>
            </a:r>
            <a:r>
              <a:rPr dirty="0" sz="1000" spc="-55" i="1">
                <a:latin typeface="Cambria"/>
                <a:cs typeface="Cambria"/>
              </a:rPr>
              <a:t>éventualité </a:t>
            </a:r>
            <a:r>
              <a:rPr dirty="0" sz="1000" spc="5" i="1">
                <a:latin typeface="Cambria"/>
                <a:cs typeface="Cambria"/>
              </a:rPr>
              <a:t>». </a:t>
            </a:r>
            <a:r>
              <a:rPr dirty="0" sz="1000" spc="-20" i="1">
                <a:latin typeface="Cambria"/>
                <a:cs typeface="Cambria"/>
              </a:rPr>
              <a:t>Il </a:t>
            </a:r>
            <a:r>
              <a:rPr dirty="0" sz="1000" spc="-35" i="1">
                <a:latin typeface="Cambria"/>
                <a:cs typeface="Cambria"/>
              </a:rPr>
              <a:t>faut donc l’avoir </a:t>
            </a:r>
            <a:r>
              <a:rPr dirty="0" sz="1000" spc="-55" i="1">
                <a:latin typeface="Cambria"/>
                <a:cs typeface="Cambria"/>
              </a:rPr>
              <a:t>toujours  </a:t>
            </a:r>
            <a:r>
              <a:rPr dirty="0" sz="1000" spc="-45" i="1">
                <a:latin typeface="Cambria"/>
                <a:cs typeface="Cambria"/>
              </a:rPr>
              <a:t>sur</a:t>
            </a:r>
            <a:r>
              <a:rPr dirty="0" sz="1000" spc="15" i="1">
                <a:latin typeface="Cambria"/>
                <a:cs typeface="Cambria"/>
              </a:rPr>
              <a:t> </a:t>
            </a:r>
            <a:r>
              <a:rPr dirty="0" sz="1000" spc="-15" i="1">
                <a:latin typeface="Cambria"/>
                <a:cs typeface="Cambria"/>
              </a:rPr>
              <a:t>soi.</a:t>
            </a: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750">
              <a:latin typeface="Times New Roman"/>
              <a:cs typeface="Times New Roman"/>
            </a:endParaRPr>
          </a:p>
          <a:p>
            <a:pPr algn="just" lvl="1" marL="354330" marR="5080" indent="-341630">
              <a:lnSpc>
                <a:spcPts val="1390"/>
              </a:lnSpc>
              <a:buFont typeface="Times New Roman"/>
              <a:buAutoNum type="arabicPeriod" startAt="2"/>
              <a:tabLst>
                <a:tab pos="354330" algn="l"/>
              </a:tabLst>
            </a:pPr>
            <a:r>
              <a:rPr dirty="0" sz="1200" spc="-25" b="1">
                <a:latin typeface="Times New Roman"/>
                <a:cs typeface="Times New Roman"/>
              </a:rPr>
              <a:t>L’é</a:t>
            </a:r>
            <a:r>
              <a:rPr dirty="0" sz="1200" spc="-25" b="1">
                <a:latin typeface="Times New Roman"/>
                <a:cs typeface="Times New Roman"/>
              </a:rPr>
              <a:t>cole </a:t>
            </a:r>
            <a:r>
              <a:rPr dirty="0" sz="1200" spc="-5" b="1">
                <a:latin typeface="Times New Roman"/>
                <a:cs typeface="Times New Roman"/>
              </a:rPr>
              <a:t>: </a:t>
            </a:r>
            <a:r>
              <a:rPr dirty="0" sz="1200" b="1">
                <a:latin typeface="Times New Roman"/>
                <a:cs typeface="Times New Roman"/>
              </a:rPr>
              <a:t>un </a:t>
            </a:r>
            <a:r>
              <a:rPr dirty="0" sz="1200" spc="-15" b="1">
                <a:latin typeface="Times New Roman"/>
                <a:cs typeface="Times New Roman"/>
              </a:rPr>
              <a:t>espace </a:t>
            </a:r>
            <a:r>
              <a:rPr dirty="0" sz="1200" spc="-5" b="1">
                <a:latin typeface="Times New Roman"/>
                <a:cs typeface="Times New Roman"/>
              </a:rPr>
              <a:t>où </a:t>
            </a:r>
            <a:r>
              <a:rPr dirty="0" sz="1200" spc="-15" b="1">
                <a:latin typeface="Times New Roman"/>
                <a:cs typeface="Times New Roman"/>
              </a:rPr>
              <a:t>on </a:t>
            </a:r>
            <a:r>
              <a:rPr dirty="0" sz="1200" spc="-30" b="1">
                <a:latin typeface="Times New Roman"/>
                <a:cs typeface="Times New Roman"/>
              </a:rPr>
              <a:t>s’exerce  </a:t>
            </a:r>
            <a:r>
              <a:rPr dirty="0" sz="1200" spc="-5" b="1">
                <a:latin typeface="Times New Roman"/>
                <a:cs typeface="Times New Roman"/>
              </a:rPr>
              <a:t>à la </a:t>
            </a:r>
            <a:r>
              <a:rPr dirty="0" sz="1200" spc="-10" b="1">
                <a:latin typeface="Times New Roman"/>
                <a:cs typeface="Times New Roman"/>
              </a:rPr>
              <a:t>liberté et </a:t>
            </a:r>
            <a:r>
              <a:rPr dirty="0" sz="1200" spc="-15" b="1">
                <a:latin typeface="Times New Roman"/>
                <a:cs typeface="Times New Roman"/>
              </a:rPr>
              <a:t>au bonheur, </a:t>
            </a:r>
            <a:r>
              <a:rPr dirty="0" sz="1200" spc="-5" b="1">
                <a:latin typeface="Times New Roman"/>
                <a:cs typeface="Times New Roman"/>
              </a:rPr>
              <a:t>dans la  </a:t>
            </a:r>
            <a:r>
              <a:rPr dirty="0" sz="1200" spc="-15" b="1">
                <a:latin typeface="Times New Roman"/>
                <a:cs typeface="Times New Roman"/>
              </a:rPr>
              <a:t>contrainte…c’est </a:t>
            </a:r>
            <a:r>
              <a:rPr dirty="0" sz="1200" b="1">
                <a:latin typeface="Times New Roman"/>
                <a:cs typeface="Times New Roman"/>
              </a:rPr>
              <a:t>un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spc="-15" b="1">
                <a:latin typeface="Times New Roman"/>
                <a:cs typeface="Times New Roman"/>
              </a:rPr>
              <a:t>paradoxe.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1100"/>
              </a:spcBef>
            </a:pPr>
            <a:r>
              <a:rPr dirty="0" sz="1000" spc="-5">
                <a:latin typeface="Times New Roman"/>
                <a:cs typeface="Times New Roman"/>
              </a:rPr>
              <a:t>Ce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10">
                <a:latin typeface="Times New Roman"/>
                <a:cs typeface="Times New Roman"/>
              </a:rPr>
              <a:t>tout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fait le </a:t>
            </a:r>
            <a:r>
              <a:rPr dirty="0" sz="1000" spc="-25">
                <a:latin typeface="Times New Roman"/>
                <a:cs typeface="Times New Roman"/>
              </a:rPr>
              <a:t>sens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20">
                <a:latin typeface="Times New Roman"/>
                <a:cs typeface="Times New Roman"/>
              </a:rPr>
              <a:t>lui </a:t>
            </a:r>
            <a:r>
              <a:rPr dirty="0" sz="1000" spc="-5">
                <a:latin typeface="Times New Roman"/>
                <a:cs typeface="Times New Roman"/>
              </a:rPr>
              <a:t>prête </a:t>
            </a:r>
            <a:r>
              <a:rPr dirty="0" sz="1000" spc="-10">
                <a:latin typeface="Times New Roman"/>
                <a:cs typeface="Times New Roman"/>
              </a:rPr>
              <a:t>Epictète,  </a:t>
            </a:r>
            <a:r>
              <a:rPr dirty="0" sz="1000" spc="-15">
                <a:latin typeface="Times New Roman"/>
                <a:cs typeface="Times New Roman"/>
              </a:rPr>
              <a:t>puisque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discipline </a:t>
            </a:r>
            <a:r>
              <a:rPr dirty="0" sz="1000" spc="-25">
                <a:latin typeface="Times New Roman"/>
                <a:cs typeface="Times New Roman"/>
              </a:rPr>
              <a:t>s’acquiert </a:t>
            </a:r>
            <a:r>
              <a:rPr dirty="0" sz="1000" spc="-30">
                <a:latin typeface="Times New Roman"/>
                <a:cs typeface="Times New Roman"/>
              </a:rPr>
              <a:t>d’abord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10">
                <a:latin typeface="Times New Roman"/>
                <a:cs typeface="Times New Roman"/>
              </a:rPr>
              <a:t>acte de</a:t>
            </a:r>
            <a:r>
              <a:rPr dirty="0" sz="1000" spc="-18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vo-  </a:t>
            </a:r>
            <a:r>
              <a:rPr dirty="0" sz="1000" spc="-15">
                <a:latin typeface="Times New Roman"/>
                <a:cs typeface="Times New Roman"/>
              </a:rPr>
              <a:t>lonté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40">
                <a:latin typeface="Times New Roman"/>
                <a:cs typeface="Times New Roman"/>
              </a:rPr>
              <a:t>l’élève. </a:t>
            </a: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35">
                <a:latin typeface="Times New Roman"/>
                <a:cs typeface="Times New Roman"/>
              </a:rPr>
              <a:t>y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25">
                <a:latin typeface="Times New Roman"/>
                <a:cs typeface="Times New Roman"/>
              </a:rPr>
              <a:t>selon </a:t>
            </a:r>
            <a:r>
              <a:rPr dirty="0" sz="1000" spc="-20">
                <a:latin typeface="Times New Roman"/>
                <a:cs typeface="Times New Roman"/>
              </a:rPr>
              <a:t>lui </a:t>
            </a:r>
            <a:r>
              <a:rPr dirty="0" sz="1000" spc="-15">
                <a:latin typeface="Times New Roman"/>
                <a:cs typeface="Times New Roman"/>
              </a:rPr>
              <a:t>trois moments dans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dis-  </a:t>
            </a:r>
            <a:r>
              <a:rPr dirty="0" sz="1000" spc="-15">
                <a:latin typeface="Times New Roman"/>
                <a:cs typeface="Times New Roman"/>
              </a:rPr>
              <a:t>cipline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25">
                <a:latin typeface="Times New Roman"/>
                <a:cs typeface="Times New Roman"/>
              </a:rPr>
              <a:t>doivent </a:t>
            </a:r>
            <a:r>
              <a:rPr dirty="0" sz="1000" spc="-20">
                <a:latin typeface="Times New Roman"/>
                <a:cs typeface="Times New Roman"/>
              </a:rPr>
              <a:t>nous </a:t>
            </a:r>
            <a:r>
              <a:rPr dirty="0" sz="1000" spc="-15">
                <a:latin typeface="Times New Roman"/>
                <a:cs typeface="Times New Roman"/>
              </a:rPr>
              <a:t>faire </a:t>
            </a:r>
            <a:r>
              <a:rPr dirty="0" sz="1000" spc="-10">
                <a:latin typeface="Times New Roman"/>
                <a:cs typeface="Times New Roman"/>
              </a:rPr>
              <a:t>parvenir </a:t>
            </a:r>
            <a:r>
              <a:rPr dirty="0" sz="1000" spc="-25">
                <a:latin typeface="Times New Roman"/>
                <a:cs typeface="Times New Roman"/>
              </a:rPr>
              <a:t>au </a:t>
            </a:r>
            <a:r>
              <a:rPr dirty="0" sz="1000" spc="-10">
                <a:latin typeface="Times New Roman"/>
                <a:cs typeface="Times New Roman"/>
              </a:rPr>
              <a:t>bonheur.</a:t>
            </a:r>
            <a:r>
              <a:rPr dirty="0" sz="1000" spc="8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lvl="2" marL="265430" indent="-126364">
              <a:lnSpc>
                <a:spcPct val="100000"/>
              </a:lnSpc>
              <a:buFont typeface="Times New Roman"/>
              <a:buChar char="•"/>
              <a:tabLst>
                <a:tab pos="266065" algn="l"/>
              </a:tabLst>
            </a:pPr>
            <a:r>
              <a:rPr dirty="0" sz="1000" spc="-5" b="1">
                <a:latin typeface="Times New Roman"/>
                <a:cs typeface="Times New Roman"/>
              </a:rPr>
              <a:t>Discipliner </a:t>
            </a:r>
            <a:r>
              <a:rPr dirty="0" sz="1000" spc="0" b="1">
                <a:latin typeface="Times New Roman"/>
                <a:cs typeface="Times New Roman"/>
              </a:rPr>
              <a:t>ses </a:t>
            </a:r>
            <a:r>
              <a:rPr dirty="0" sz="1000" spc="-5" b="1">
                <a:latin typeface="Times New Roman"/>
                <a:cs typeface="Times New Roman"/>
              </a:rPr>
              <a:t>désirs, </a:t>
            </a:r>
            <a:r>
              <a:rPr dirty="0" sz="1000" b="1">
                <a:latin typeface="Times New Roman"/>
                <a:cs typeface="Times New Roman"/>
              </a:rPr>
              <a:t>sans </a:t>
            </a:r>
            <a:r>
              <a:rPr dirty="0" sz="1000" spc="-20" b="1">
                <a:latin typeface="Times New Roman"/>
                <a:cs typeface="Times New Roman"/>
              </a:rPr>
              <a:t>renoncer </a:t>
            </a:r>
            <a:r>
              <a:rPr dirty="0" sz="1000" spc="-10" b="1">
                <a:latin typeface="Times New Roman"/>
                <a:cs typeface="Times New Roman"/>
              </a:rPr>
              <a:t>au désir</a:t>
            </a:r>
            <a:r>
              <a:rPr dirty="0" sz="1000" b="1">
                <a:latin typeface="Times New Roman"/>
                <a:cs typeface="Times New Roman"/>
              </a:rPr>
              <a:t> </a:t>
            </a:r>
            <a:r>
              <a:rPr dirty="0" sz="1000" spc="-5" b="1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1490"/>
              </a:spcBef>
            </a:pPr>
            <a:r>
              <a:rPr dirty="0" sz="1000" spc="-25">
                <a:latin typeface="Times New Roman"/>
                <a:cs typeface="Times New Roman"/>
              </a:rPr>
              <a:t>Aﬁn </a:t>
            </a:r>
            <a:r>
              <a:rPr dirty="0" sz="1000" spc="-10">
                <a:latin typeface="Times New Roman"/>
                <a:cs typeface="Times New Roman"/>
              </a:rPr>
              <a:t>de parvenir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5">
                <a:latin typeface="Times New Roman"/>
                <a:cs typeface="Times New Roman"/>
              </a:rPr>
              <a:t>cette liberté et </a:t>
            </a:r>
            <a:r>
              <a:rPr dirty="0" sz="1000" spc="-15">
                <a:latin typeface="Times New Roman"/>
                <a:cs typeface="Times New Roman"/>
              </a:rPr>
              <a:t>à une réelle </a:t>
            </a:r>
            <a:r>
              <a:rPr dirty="0" sz="1000" spc="-20">
                <a:latin typeface="Times New Roman"/>
                <a:cs typeface="Times New Roman"/>
              </a:rPr>
              <a:t>sagesse, il  faut </a:t>
            </a:r>
            <a:r>
              <a:rPr dirty="0" sz="1000" spc="-30">
                <a:latin typeface="Times New Roman"/>
                <a:cs typeface="Times New Roman"/>
              </a:rPr>
              <a:t>d’abord </a:t>
            </a:r>
            <a:r>
              <a:rPr dirty="0" sz="1000" spc="-15">
                <a:latin typeface="Times New Roman"/>
                <a:cs typeface="Times New Roman"/>
              </a:rPr>
              <a:t>discipliner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15">
                <a:latin typeface="Times New Roman"/>
                <a:cs typeface="Times New Roman"/>
              </a:rPr>
              <a:t>propres désirs. Il </a:t>
            </a:r>
            <a:r>
              <a:rPr dirty="0" sz="1000" spc="-35">
                <a:latin typeface="Times New Roman"/>
                <a:cs typeface="Times New Roman"/>
              </a:rPr>
              <a:t>y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mau-  </a:t>
            </a:r>
            <a:r>
              <a:rPr dirty="0" sz="1000" spc="-30">
                <a:latin typeface="Times New Roman"/>
                <a:cs typeface="Times New Roman"/>
              </a:rPr>
              <a:t>vais </a:t>
            </a:r>
            <a:r>
              <a:rPr dirty="0" sz="1000" spc="-15">
                <a:latin typeface="Times New Roman"/>
                <a:cs typeface="Times New Roman"/>
              </a:rPr>
              <a:t>désirs.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0">
                <a:latin typeface="Times New Roman"/>
                <a:cs typeface="Times New Roman"/>
              </a:rPr>
              <a:t>exemple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peux désirer </a:t>
            </a:r>
            <a:r>
              <a:rPr dirty="0" sz="1000" spc="-25">
                <a:latin typeface="Times New Roman"/>
                <a:cs typeface="Times New Roman"/>
              </a:rPr>
              <a:t>voler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25">
                <a:latin typeface="Times New Roman"/>
                <a:cs typeface="Times New Roman"/>
              </a:rPr>
              <a:t>stylo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20">
                <a:latin typeface="Times New Roman"/>
                <a:cs typeface="Times New Roman"/>
              </a:rPr>
              <a:t>mon </a:t>
            </a:r>
            <a:r>
              <a:rPr dirty="0" sz="1000" spc="-25">
                <a:latin typeface="Times New Roman"/>
                <a:cs typeface="Times New Roman"/>
              </a:rPr>
              <a:t>voisin </a:t>
            </a:r>
            <a:r>
              <a:rPr dirty="0" sz="1000" spc="-5">
                <a:latin typeface="Times New Roman"/>
                <a:cs typeface="Times New Roman"/>
              </a:rPr>
              <a:t>parce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10">
                <a:latin typeface="Times New Roman"/>
                <a:cs typeface="Times New Roman"/>
              </a:rPr>
              <a:t>me plaît </a:t>
            </a:r>
            <a:r>
              <a:rPr dirty="0" sz="1000" spc="-15">
                <a:latin typeface="Times New Roman"/>
                <a:cs typeface="Times New Roman"/>
              </a:rPr>
              <a:t>bien. </a:t>
            </a:r>
            <a:r>
              <a:rPr dirty="0" sz="1000" spc="-20">
                <a:latin typeface="Times New Roman"/>
                <a:cs typeface="Times New Roman"/>
              </a:rPr>
              <a:t>Mon </a:t>
            </a:r>
            <a:r>
              <a:rPr dirty="0" sz="1000" spc="-15">
                <a:latin typeface="Times New Roman"/>
                <a:cs typeface="Times New Roman"/>
              </a:rPr>
              <a:t>désir </a:t>
            </a:r>
            <a:r>
              <a:rPr dirty="0" sz="1000" spc="-35">
                <a:latin typeface="Times New Roman"/>
                <a:cs typeface="Times New Roman"/>
              </a:rPr>
              <a:t>s’égare  </a:t>
            </a:r>
            <a:r>
              <a:rPr dirty="0" sz="1000" spc="-5">
                <a:latin typeface="Times New Roman"/>
                <a:cs typeface="Times New Roman"/>
              </a:rPr>
              <a:t>parce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15">
                <a:latin typeface="Times New Roman"/>
                <a:cs typeface="Times New Roman"/>
              </a:rPr>
              <a:t>ne sait pas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35">
                <a:latin typeface="Times New Roman"/>
                <a:cs typeface="Times New Roman"/>
              </a:rPr>
              <a:t>qu’est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25">
                <a:latin typeface="Times New Roman"/>
                <a:cs typeface="Times New Roman"/>
              </a:rPr>
              <a:t>vol. </a:t>
            </a: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60">
                <a:latin typeface="Times New Roman"/>
                <a:cs typeface="Times New Roman"/>
              </a:rPr>
              <a:t>n’y </a:t>
            </a:r>
            <a:r>
              <a:rPr dirty="0" sz="1000" spc="-15">
                <a:latin typeface="Times New Roman"/>
                <a:cs typeface="Times New Roman"/>
              </a:rPr>
              <a:t>a pas </a:t>
            </a:r>
            <a:r>
              <a:rPr dirty="0" sz="1000" spc="-10">
                <a:latin typeface="Times New Roman"/>
                <a:cs typeface="Times New Roman"/>
              </a:rPr>
              <a:t>inten-  </a:t>
            </a:r>
            <a:r>
              <a:rPr dirty="0" sz="1000" spc="-15">
                <a:latin typeface="Times New Roman"/>
                <a:cs typeface="Times New Roman"/>
              </a:rPr>
              <a:t>tion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nuire.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méchanceté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naturelle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selon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Epictète.  </a:t>
            </a:r>
            <a:r>
              <a:rPr dirty="0" sz="1000" spc="-5">
                <a:latin typeface="Times New Roman"/>
                <a:cs typeface="Times New Roman"/>
              </a:rPr>
              <a:t>Le </a:t>
            </a:r>
            <a:r>
              <a:rPr dirty="0" sz="1000" spc="-25">
                <a:latin typeface="Times New Roman"/>
                <a:cs typeface="Times New Roman"/>
              </a:rPr>
              <a:t>voleur </a:t>
            </a:r>
            <a:r>
              <a:rPr dirty="0" sz="1000" spc="-15">
                <a:latin typeface="Times New Roman"/>
                <a:cs typeface="Times New Roman"/>
              </a:rPr>
              <a:t>a une </a:t>
            </a:r>
            <a:r>
              <a:rPr dirty="0" sz="1000" spc="-5">
                <a:latin typeface="Times New Roman"/>
                <a:cs typeface="Times New Roman"/>
              </a:rPr>
              <a:t>« </a:t>
            </a:r>
            <a:r>
              <a:rPr dirty="0" sz="1000" spc="-15">
                <a:latin typeface="Times New Roman"/>
                <a:cs typeface="Times New Roman"/>
              </a:rPr>
              <a:t>prénotion </a:t>
            </a:r>
            <a:r>
              <a:rPr dirty="0" sz="1000" spc="-5">
                <a:latin typeface="Times New Roman"/>
                <a:cs typeface="Times New Roman"/>
              </a:rPr>
              <a:t>»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30">
                <a:latin typeface="Times New Roman"/>
                <a:cs typeface="Times New Roman"/>
              </a:rPr>
              <a:t>l’utile, </a:t>
            </a:r>
            <a:r>
              <a:rPr dirty="0" sz="1000" spc="-20">
                <a:latin typeface="Times New Roman"/>
                <a:cs typeface="Times New Roman"/>
              </a:rPr>
              <a:t>c’est-à-dire </a:t>
            </a:r>
            <a:r>
              <a:rPr dirty="0" sz="1000" spc="-45">
                <a:latin typeface="Times New Roman"/>
                <a:cs typeface="Times New Roman"/>
              </a:rPr>
              <a:t>qu’il  </a:t>
            </a:r>
            <a:r>
              <a:rPr dirty="0" sz="1000" spc="-15">
                <a:latin typeface="Times New Roman"/>
                <a:cs typeface="Times New Roman"/>
              </a:rPr>
              <a:t>sent que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35">
                <a:latin typeface="Times New Roman"/>
                <a:cs typeface="Times New Roman"/>
              </a:rPr>
              <a:t>vol </a:t>
            </a:r>
            <a:r>
              <a:rPr dirty="0" sz="1000" spc="-20">
                <a:latin typeface="Times New Roman"/>
                <a:cs typeface="Times New Roman"/>
              </a:rPr>
              <a:t>lui </a:t>
            </a:r>
            <a:r>
              <a:rPr dirty="0" sz="1000" spc="-10">
                <a:latin typeface="Times New Roman"/>
                <a:cs typeface="Times New Roman"/>
              </a:rPr>
              <a:t>serait utile. </a:t>
            </a:r>
            <a:r>
              <a:rPr dirty="0" sz="1000" spc="-20">
                <a:latin typeface="Times New Roman"/>
                <a:cs typeface="Times New Roman"/>
              </a:rPr>
              <a:t>Mais le </a:t>
            </a:r>
            <a:r>
              <a:rPr dirty="0" sz="1000" spc="-35">
                <a:latin typeface="Times New Roman"/>
                <a:cs typeface="Times New Roman"/>
              </a:rPr>
              <a:t>vol </a:t>
            </a:r>
            <a:r>
              <a:rPr dirty="0" sz="1000" spc="-15">
                <a:latin typeface="Times New Roman"/>
                <a:cs typeface="Times New Roman"/>
              </a:rPr>
              <a:t>nuit. </a:t>
            </a:r>
            <a:r>
              <a:rPr dirty="0" sz="1000" spc="-35">
                <a:latin typeface="Times New Roman"/>
                <a:cs typeface="Times New Roman"/>
              </a:rPr>
              <a:t>C’est</a:t>
            </a:r>
            <a:r>
              <a:rPr dirty="0" sz="1000" spc="10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cela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5704" y="10017976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58813"/>
            <a:ext cx="1524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10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49042" y="458813"/>
            <a:ext cx="39096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35" i="1">
                <a:latin typeface="Cambria"/>
                <a:cs typeface="Cambria"/>
              </a:rPr>
              <a:t>3</a:t>
            </a:r>
            <a:r>
              <a:rPr dirty="0" sz="1000" spc="150" i="1">
                <a:latin typeface="Cambria"/>
                <a:cs typeface="Cambria"/>
              </a:rPr>
              <a:t> </a:t>
            </a:r>
            <a:r>
              <a:rPr dirty="0" sz="1000" spc="0" i="1">
                <a:latin typeface="Cambria"/>
                <a:cs typeface="Cambria"/>
              </a:rPr>
              <a:t>SOURCES, </a:t>
            </a:r>
            <a:r>
              <a:rPr dirty="0" sz="1000" spc="-10" i="1">
                <a:latin typeface="Cambria"/>
                <a:cs typeface="Cambria"/>
              </a:rPr>
              <a:t>CONTRIBUTEURS </a:t>
            </a:r>
            <a:r>
              <a:rPr dirty="0" sz="1000" i="1">
                <a:latin typeface="Cambria"/>
                <a:cs typeface="Cambria"/>
              </a:rPr>
              <a:t>ET LICENCES </a:t>
            </a:r>
            <a:r>
              <a:rPr dirty="0" sz="1000" spc="40" i="1">
                <a:latin typeface="Cambria"/>
                <a:cs typeface="Cambria"/>
              </a:rPr>
              <a:t>DU </a:t>
            </a:r>
            <a:r>
              <a:rPr dirty="0" sz="1000" i="1">
                <a:latin typeface="Cambria"/>
                <a:cs typeface="Cambria"/>
              </a:rPr>
              <a:t>TEXTE ET </a:t>
            </a:r>
            <a:r>
              <a:rPr dirty="0" sz="1000" spc="5" i="1">
                <a:latin typeface="Cambria"/>
                <a:cs typeface="Cambria"/>
              </a:rPr>
              <a:t>DE</a:t>
            </a:r>
            <a:r>
              <a:rPr dirty="0" sz="1000" spc="65" i="1">
                <a:latin typeface="Cambria"/>
                <a:cs typeface="Cambria"/>
              </a:rPr>
              <a:t> </a:t>
            </a:r>
            <a:r>
              <a:rPr dirty="0" sz="1000" spc="0" i="1">
                <a:latin typeface="Cambria"/>
                <a:cs typeface="Cambria"/>
              </a:rPr>
              <a:t>L’IMAGE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845998"/>
            <a:ext cx="4539615" cy="58356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85750" algn="l"/>
              </a:tabLst>
            </a:pPr>
            <a:r>
              <a:rPr dirty="0" sz="1400" spc="10" b="1">
                <a:latin typeface="Times New Roman"/>
                <a:cs typeface="Times New Roman"/>
              </a:rPr>
              <a:t>3	</a:t>
            </a:r>
            <a:r>
              <a:rPr dirty="0" sz="1400" spc="5" b="1">
                <a:latin typeface="Times New Roman"/>
                <a:cs typeface="Times New Roman"/>
              </a:rPr>
              <a:t>Sources, </a:t>
            </a:r>
            <a:r>
              <a:rPr dirty="0" sz="1400" spc="0" b="1">
                <a:latin typeface="Times New Roman"/>
                <a:cs typeface="Times New Roman"/>
              </a:rPr>
              <a:t>contributeurs et </a:t>
            </a:r>
            <a:r>
              <a:rPr dirty="0" sz="1400" b="1">
                <a:latin typeface="Times New Roman"/>
                <a:cs typeface="Times New Roman"/>
              </a:rPr>
              <a:t>licences </a:t>
            </a:r>
            <a:r>
              <a:rPr dirty="0" sz="1400" spc="5" b="1">
                <a:latin typeface="Times New Roman"/>
                <a:cs typeface="Times New Roman"/>
              </a:rPr>
              <a:t>du </a:t>
            </a:r>
            <a:r>
              <a:rPr dirty="0" sz="1400" spc="0" b="1">
                <a:latin typeface="Times New Roman"/>
                <a:cs typeface="Times New Roman"/>
              </a:rPr>
              <a:t>texte et de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l’image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  <a:tabLst>
                <a:tab pos="3536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3.1	</a:t>
            </a:r>
            <a:r>
              <a:rPr dirty="0" sz="1200" spc="-25" b="1">
                <a:latin typeface="Times New Roman"/>
                <a:cs typeface="Times New Roman"/>
              </a:rPr>
              <a:t>Texte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7716" y="1486027"/>
            <a:ext cx="5621020" cy="2673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9539" marR="5080" indent="-116839">
              <a:lnSpc>
                <a:spcPts val="950"/>
              </a:lnSpc>
              <a:spcBef>
                <a:spcPts val="135"/>
              </a:spcBef>
              <a:buFont typeface="Times New Roman"/>
              <a:buChar char="•"/>
              <a:tabLst>
                <a:tab pos="130175" algn="l"/>
              </a:tabLst>
            </a:pPr>
            <a:r>
              <a:rPr dirty="0" sz="800" spc="-5" b="1">
                <a:latin typeface="Times New Roman"/>
                <a:cs typeface="Times New Roman"/>
              </a:rPr>
              <a:t>Les Stoïciens : </a:t>
            </a:r>
            <a:r>
              <a:rPr dirty="0" sz="800" spc="-10" b="1">
                <a:latin typeface="Times New Roman"/>
                <a:cs typeface="Times New Roman"/>
              </a:rPr>
              <a:t>Épictète </a:t>
            </a:r>
            <a:r>
              <a:rPr dirty="0" sz="800" spc="-5" b="1">
                <a:latin typeface="Times New Roman"/>
                <a:cs typeface="Times New Roman"/>
              </a:rPr>
              <a:t>Le </a:t>
            </a:r>
            <a:r>
              <a:rPr dirty="0" sz="800" spc="-10" b="1">
                <a:latin typeface="Times New Roman"/>
                <a:cs typeface="Times New Roman"/>
              </a:rPr>
              <a:t>poignard </a:t>
            </a:r>
            <a:r>
              <a:rPr dirty="0" sz="800" spc="-5" b="1">
                <a:latin typeface="Times New Roman"/>
                <a:cs typeface="Times New Roman"/>
              </a:rPr>
              <a:t>à la main </a:t>
            </a:r>
            <a:r>
              <a:rPr dirty="0" sz="800" spc="-40" i="1">
                <a:latin typeface="Cambria"/>
                <a:cs typeface="Cambria"/>
              </a:rPr>
              <a:t>Source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2"/>
              </a:rPr>
              <a:t>https://fr.wikibooks.org/wiki/Les_Sto%C3%AFciens_%3A_%C3%89pict%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2"/>
              </a:rPr>
              <a:t> C3%A8te_Le_poignard_%C3%A0_la_main?oldid=546724 </a:t>
            </a:r>
            <a:r>
              <a:rPr dirty="0" sz="800" spc="-40" i="1">
                <a:latin typeface="Cambria"/>
                <a:cs typeface="Cambria"/>
              </a:rPr>
              <a:t>Contributeurs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10">
                <a:latin typeface="Times New Roman"/>
                <a:cs typeface="Times New Roman"/>
              </a:rPr>
              <a:t>JackPotte, </a:t>
            </a:r>
            <a:r>
              <a:rPr dirty="0" sz="800" spc="-5">
                <a:latin typeface="Times New Roman"/>
                <a:cs typeface="Times New Roman"/>
              </a:rPr>
              <a:t>FrankyLeRoutier, </a:t>
            </a:r>
            <a:r>
              <a:rPr dirty="0" sz="800" spc="-15">
                <a:latin typeface="Times New Roman"/>
                <a:cs typeface="Times New Roman"/>
              </a:rPr>
              <a:t>Maryse Emel </a:t>
            </a:r>
            <a:r>
              <a:rPr dirty="0" sz="800" spc="-5">
                <a:latin typeface="Times New Roman"/>
                <a:cs typeface="Times New Roman"/>
              </a:rPr>
              <a:t>et </a:t>
            </a:r>
            <a:r>
              <a:rPr dirty="0" sz="800" spc="-20">
                <a:latin typeface="Times New Roman"/>
                <a:cs typeface="Times New Roman"/>
              </a:rPr>
              <a:t>Anonyme </a:t>
            </a:r>
            <a:r>
              <a:rPr dirty="0" sz="800" spc="-25">
                <a:latin typeface="Times New Roman"/>
                <a:cs typeface="Times New Roman"/>
              </a:rPr>
              <a:t>:</a:t>
            </a:r>
            <a:r>
              <a:rPr dirty="0" sz="800" spc="6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1944052"/>
            <a:ext cx="82867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36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3.2</a:t>
            </a:r>
            <a:r>
              <a:rPr dirty="0" sz="1200" spc="-5" b="1">
                <a:latin typeface="Times New Roman"/>
                <a:cs typeface="Times New Roman"/>
              </a:rPr>
              <a:t>	</a:t>
            </a:r>
            <a:r>
              <a:rPr dirty="0" sz="1200" spc="-5" b="1">
                <a:latin typeface="Times New Roman"/>
                <a:cs typeface="Times New Roman"/>
              </a:rPr>
              <a:t>I</a:t>
            </a:r>
            <a:r>
              <a:rPr dirty="0" sz="1200" spc="-10" b="1">
                <a:latin typeface="Times New Roman"/>
                <a:cs typeface="Times New Roman"/>
              </a:rPr>
              <a:t>m</a:t>
            </a:r>
            <a:r>
              <a:rPr dirty="0" sz="1200" spc="-20" b="1">
                <a:latin typeface="Times New Roman"/>
                <a:cs typeface="Times New Roman"/>
              </a:rPr>
              <a:t>ag</a:t>
            </a:r>
            <a:r>
              <a:rPr dirty="0" sz="1200" spc="-20" b="1">
                <a:latin typeface="Times New Roman"/>
                <a:cs typeface="Times New Roman"/>
              </a:rPr>
              <a:t>e</a:t>
            </a:r>
            <a:r>
              <a:rPr dirty="0" sz="1200" spc="10" b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2208402"/>
            <a:ext cx="5756910" cy="372935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just" marL="265430" marR="5080" indent="-116839">
              <a:lnSpc>
                <a:spcPts val="950"/>
              </a:lnSpc>
              <a:spcBef>
                <a:spcPts val="135"/>
              </a:spcBef>
              <a:buFont typeface="Times New Roman"/>
              <a:buChar char="•"/>
              <a:tabLst>
                <a:tab pos="266065" algn="l"/>
              </a:tabLst>
            </a:pPr>
            <a:r>
              <a:rPr dirty="0" sz="800" b="1">
                <a:latin typeface="Times New Roman"/>
                <a:cs typeface="Times New Roman"/>
              </a:rPr>
              <a:t>Fichier:Agitation.jpg </a:t>
            </a:r>
            <a:r>
              <a:rPr dirty="0" sz="800" spc="-40" i="1">
                <a:latin typeface="Cambria"/>
                <a:cs typeface="Cambria"/>
              </a:rPr>
              <a:t>Source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3"/>
              </a:rPr>
              <a:t>https://upload.wikimedia.org/wikipedia/commons/b/b7/Agitation.jpg </a:t>
            </a:r>
            <a:r>
              <a:rPr dirty="0" sz="800" spc="-25" i="1">
                <a:latin typeface="Cambria"/>
                <a:cs typeface="Cambria"/>
              </a:rPr>
              <a:t>Licence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>
                <a:latin typeface="Times New Roman"/>
                <a:cs typeface="Times New Roman"/>
              </a:rPr>
              <a:t>CC </a:t>
            </a:r>
            <a:r>
              <a:rPr dirty="0" sz="800" spc="-20">
                <a:latin typeface="Times New Roman"/>
                <a:cs typeface="Times New Roman"/>
              </a:rPr>
              <a:t>BY-SA </a:t>
            </a:r>
            <a:r>
              <a:rPr dirty="0" sz="800" spc="-5">
                <a:latin typeface="Times New Roman"/>
                <a:cs typeface="Times New Roman"/>
              </a:rPr>
              <a:t>4.0 </a:t>
            </a:r>
            <a:r>
              <a:rPr dirty="0" sz="800" spc="-30" i="1">
                <a:latin typeface="Cambria"/>
                <a:cs typeface="Cambria"/>
              </a:rPr>
              <a:t>Contribu-  </a:t>
            </a:r>
            <a:r>
              <a:rPr dirty="0" sz="800" spc="-55" i="1">
                <a:latin typeface="Cambria"/>
                <a:cs typeface="Cambria"/>
              </a:rPr>
              <a:t>teurs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20">
                <a:latin typeface="Times New Roman"/>
                <a:cs typeface="Times New Roman"/>
              </a:rPr>
              <a:t>Travail </a:t>
            </a:r>
            <a:r>
              <a:rPr dirty="0" sz="800" spc="-15">
                <a:latin typeface="Times New Roman"/>
                <a:cs typeface="Times New Roman"/>
              </a:rPr>
              <a:t>personnel </a:t>
            </a:r>
            <a:r>
              <a:rPr dirty="0" sz="800" spc="-40" i="1">
                <a:latin typeface="Cambria"/>
                <a:cs typeface="Cambria"/>
              </a:rPr>
              <a:t>Artiste </a:t>
            </a:r>
            <a:r>
              <a:rPr dirty="0" sz="800" spc="-35" i="1">
                <a:latin typeface="Cambria"/>
                <a:cs typeface="Cambria"/>
              </a:rPr>
              <a:t>d’origine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</a:rPr>
              <a:t>Maryse</a:t>
            </a:r>
            <a:r>
              <a:rPr dirty="0" sz="800" spc="-120">
                <a:solidFill>
                  <a:srgbClr val="440000"/>
                </a:solidFill>
                <a:latin typeface="Times New Roman"/>
                <a:cs typeface="Times New Roman"/>
              </a:rPr>
              <a:t>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</a:rPr>
              <a:t>Emel</a:t>
            </a:r>
            <a:endParaRPr sz="800">
              <a:latin typeface="Times New Roman"/>
              <a:cs typeface="Times New Roman"/>
            </a:endParaRPr>
          </a:p>
          <a:p>
            <a:pPr algn="just" marL="265430" marR="5080" indent="-116839">
              <a:lnSpc>
                <a:spcPts val="950"/>
              </a:lnSpc>
              <a:spcBef>
                <a:spcPts val="395"/>
              </a:spcBef>
              <a:buFont typeface="Times New Roman"/>
              <a:buChar char="•"/>
              <a:tabLst>
                <a:tab pos="266065" algn="l"/>
              </a:tabLst>
            </a:pPr>
            <a:r>
              <a:rPr dirty="0" sz="800" b="1">
                <a:latin typeface="Times New Roman"/>
                <a:cs typeface="Times New Roman"/>
              </a:rPr>
              <a:t>Fichier:Enfants_aux_bains.jpg </a:t>
            </a:r>
            <a:r>
              <a:rPr dirty="0" sz="800" spc="-40" i="1">
                <a:latin typeface="Cambria"/>
                <a:cs typeface="Cambria"/>
              </a:rPr>
              <a:t>Source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4"/>
              </a:rPr>
              <a:t>https://upload.wikimedia.org/wikipedia/commons/4/4f/Enfants_aux_bains.jpg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</a:rPr>
              <a:t> </a:t>
            </a:r>
            <a:r>
              <a:rPr dirty="0" sz="800" spc="-25" i="1">
                <a:latin typeface="Cambria"/>
                <a:cs typeface="Cambria"/>
              </a:rPr>
              <a:t>Licence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>
                <a:latin typeface="Times New Roman"/>
                <a:cs typeface="Times New Roman"/>
              </a:rPr>
              <a:t>CC  </a:t>
            </a:r>
            <a:r>
              <a:rPr dirty="0" sz="800" spc="-20">
                <a:latin typeface="Times New Roman"/>
                <a:cs typeface="Times New Roman"/>
              </a:rPr>
              <a:t>BY-SA </a:t>
            </a:r>
            <a:r>
              <a:rPr dirty="0" sz="800" spc="-5">
                <a:latin typeface="Times New Roman"/>
                <a:cs typeface="Times New Roman"/>
              </a:rPr>
              <a:t>4.0 </a:t>
            </a:r>
            <a:r>
              <a:rPr dirty="0" sz="800" spc="-40" i="1">
                <a:latin typeface="Cambria"/>
                <a:cs typeface="Cambria"/>
              </a:rPr>
              <a:t>Contributeurs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20">
                <a:latin typeface="Times New Roman"/>
                <a:cs typeface="Times New Roman"/>
              </a:rPr>
              <a:t>Travail </a:t>
            </a:r>
            <a:r>
              <a:rPr dirty="0" sz="800" spc="-15">
                <a:latin typeface="Times New Roman"/>
                <a:cs typeface="Times New Roman"/>
              </a:rPr>
              <a:t>personnel </a:t>
            </a:r>
            <a:r>
              <a:rPr dirty="0" sz="800" spc="-40" i="1">
                <a:latin typeface="Cambria"/>
                <a:cs typeface="Cambria"/>
              </a:rPr>
              <a:t>Artiste </a:t>
            </a:r>
            <a:r>
              <a:rPr dirty="0" sz="800" spc="-35" i="1">
                <a:latin typeface="Cambria"/>
                <a:cs typeface="Cambria"/>
              </a:rPr>
              <a:t>d’origine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</a:rPr>
              <a:t>Maryse</a:t>
            </a:r>
            <a:r>
              <a:rPr dirty="0" sz="800" spc="-125">
                <a:solidFill>
                  <a:srgbClr val="440000"/>
                </a:solidFill>
                <a:latin typeface="Times New Roman"/>
                <a:cs typeface="Times New Roman"/>
              </a:rPr>
              <a:t>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</a:rPr>
              <a:t>Emel</a:t>
            </a:r>
            <a:endParaRPr sz="800">
              <a:latin typeface="Times New Roman"/>
              <a:cs typeface="Times New Roman"/>
            </a:endParaRPr>
          </a:p>
          <a:p>
            <a:pPr algn="just" marL="265430" marR="5080" indent="-116839">
              <a:lnSpc>
                <a:spcPts val="950"/>
              </a:lnSpc>
              <a:spcBef>
                <a:spcPts val="390"/>
              </a:spcBef>
              <a:buFont typeface="Times New Roman"/>
              <a:buChar char="•"/>
              <a:tabLst>
                <a:tab pos="266065" algn="l"/>
              </a:tabLst>
            </a:pPr>
            <a:r>
              <a:rPr dirty="0" sz="800" b="1">
                <a:latin typeface="Times New Roman"/>
                <a:cs typeface="Times New Roman"/>
              </a:rPr>
              <a:t>Fichier:Epictetus.jpg </a:t>
            </a:r>
            <a:r>
              <a:rPr dirty="0" sz="800" spc="-40" i="1">
                <a:latin typeface="Cambria"/>
                <a:cs typeface="Cambria"/>
              </a:rPr>
              <a:t>Source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5"/>
              </a:rPr>
              <a:t>https://upload.wikimedia.org/wikipedia/commons/9/90/Epictetus.jpg </a:t>
            </a:r>
            <a:r>
              <a:rPr dirty="0" sz="800" spc="-25" i="1">
                <a:latin typeface="Cambria"/>
                <a:cs typeface="Cambria"/>
              </a:rPr>
              <a:t>Licence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15">
                <a:latin typeface="Times New Roman"/>
                <a:cs typeface="Times New Roman"/>
              </a:rPr>
              <a:t>Public domain </a:t>
            </a:r>
            <a:r>
              <a:rPr dirty="0" sz="800" spc="-30" i="1">
                <a:latin typeface="Cambria"/>
                <a:cs typeface="Cambria"/>
              </a:rPr>
              <a:t>Contribu-  </a:t>
            </a:r>
            <a:r>
              <a:rPr dirty="0" sz="800" spc="-55" i="1">
                <a:latin typeface="Cambria"/>
                <a:cs typeface="Cambria"/>
              </a:rPr>
              <a:t>teurs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5">
                <a:latin typeface="Times New Roman"/>
                <a:cs typeface="Times New Roman"/>
              </a:rPr>
              <a:t>? </a:t>
            </a:r>
            <a:r>
              <a:rPr dirty="0" sz="800" spc="-40" i="1">
                <a:latin typeface="Cambria"/>
                <a:cs typeface="Cambria"/>
              </a:rPr>
              <a:t>Artiste </a:t>
            </a:r>
            <a:r>
              <a:rPr dirty="0" sz="800" spc="-35" i="1">
                <a:latin typeface="Cambria"/>
                <a:cs typeface="Cambria"/>
              </a:rPr>
              <a:t>d’origine </a:t>
            </a:r>
            <a:r>
              <a:rPr dirty="0" sz="800" spc="-10" i="1">
                <a:latin typeface="Cambria"/>
                <a:cs typeface="Cambria"/>
              </a:rPr>
              <a:t>:</a:t>
            </a:r>
            <a:r>
              <a:rPr dirty="0" sz="800" i="1">
                <a:latin typeface="Cambria"/>
                <a:cs typeface="Cambria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?</a:t>
            </a:r>
            <a:endParaRPr sz="800">
              <a:latin typeface="Times New Roman"/>
              <a:cs typeface="Times New Roman"/>
            </a:endParaRPr>
          </a:p>
          <a:p>
            <a:pPr marL="265430" indent="-116839">
              <a:lnSpc>
                <a:spcPts val="955"/>
              </a:lnSpc>
              <a:spcBef>
                <a:spcPts val="350"/>
              </a:spcBef>
              <a:buFont typeface="Times New Roman"/>
              <a:buChar char="•"/>
              <a:tabLst>
                <a:tab pos="266065" algn="l"/>
              </a:tabLst>
            </a:pPr>
            <a:r>
              <a:rPr dirty="0" sz="800" spc="-5" b="1">
                <a:latin typeface="Times New Roman"/>
                <a:cs typeface="Times New Roman"/>
              </a:rPr>
              <a:t>Fichier:Heckert_GNU_white.svg </a:t>
            </a:r>
            <a:r>
              <a:rPr dirty="0" sz="800" spc="-40" i="1">
                <a:latin typeface="Cambria"/>
                <a:cs typeface="Cambria"/>
              </a:rPr>
              <a:t>Source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6"/>
              </a:rPr>
              <a:t>https://upload.wikimedia.org/wikipedia/commons/2/22/Heckert_GNU_white.svg </a:t>
            </a:r>
            <a:r>
              <a:rPr dirty="0" sz="800" spc="-25" i="1">
                <a:latin typeface="Cambria"/>
                <a:cs typeface="Cambria"/>
              </a:rPr>
              <a:t>Licence</a:t>
            </a:r>
            <a:r>
              <a:rPr dirty="0" sz="800" spc="35" i="1">
                <a:latin typeface="Cambria"/>
                <a:cs typeface="Cambria"/>
              </a:rPr>
              <a:t> </a:t>
            </a:r>
            <a:r>
              <a:rPr dirty="0" sz="800" spc="-10" i="1">
                <a:latin typeface="Cambria"/>
                <a:cs typeface="Cambria"/>
              </a:rPr>
              <a:t>:</a:t>
            </a:r>
            <a:endParaRPr sz="800">
              <a:latin typeface="Cambria"/>
              <a:cs typeface="Cambria"/>
            </a:endParaRPr>
          </a:p>
          <a:p>
            <a:pPr marL="265430">
              <a:lnSpc>
                <a:spcPts val="955"/>
              </a:lnSpc>
            </a:pPr>
            <a:r>
              <a:rPr dirty="0" sz="800">
                <a:latin typeface="Times New Roman"/>
                <a:cs typeface="Times New Roman"/>
              </a:rPr>
              <a:t>CC </a:t>
            </a:r>
            <a:r>
              <a:rPr dirty="0" sz="800" spc="-20">
                <a:latin typeface="Times New Roman"/>
                <a:cs typeface="Times New Roman"/>
              </a:rPr>
              <a:t>BY-SA </a:t>
            </a:r>
            <a:r>
              <a:rPr dirty="0" sz="800" spc="-5">
                <a:latin typeface="Times New Roman"/>
                <a:cs typeface="Times New Roman"/>
              </a:rPr>
              <a:t>2.0 </a:t>
            </a:r>
            <a:r>
              <a:rPr dirty="0" sz="800" spc="-40" i="1">
                <a:latin typeface="Cambria"/>
                <a:cs typeface="Cambria"/>
              </a:rPr>
              <a:t>Contributeurs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20">
                <a:solidFill>
                  <a:srgbClr val="440000"/>
                </a:solidFill>
                <a:latin typeface="Times New Roman"/>
                <a:cs typeface="Times New Roman"/>
                <a:hlinkClick r:id="rId7"/>
              </a:rPr>
              <a:t>gnu.org </a:t>
            </a:r>
            <a:r>
              <a:rPr dirty="0" sz="800" spc="-40" i="1">
                <a:latin typeface="Cambria"/>
                <a:cs typeface="Cambria"/>
              </a:rPr>
              <a:t>Artiste </a:t>
            </a:r>
            <a:r>
              <a:rPr dirty="0" sz="800" spc="-35" i="1">
                <a:latin typeface="Cambria"/>
                <a:cs typeface="Cambria"/>
              </a:rPr>
              <a:t>d’origine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  <a:hlinkClick r:id="rId8"/>
              </a:rPr>
              <a:t>Aurelio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8"/>
              </a:rPr>
              <a:t>A. </a:t>
            </a:r>
            <a:r>
              <a:rPr dirty="0" sz="800" spc="-10">
                <a:solidFill>
                  <a:srgbClr val="440000"/>
                </a:solidFill>
                <a:latin typeface="Times New Roman"/>
                <a:cs typeface="Times New Roman"/>
                <a:hlinkClick r:id="rId8"/>
              </a:rPr>
              <a:t>Heckert</a:t>
            </a:r>
            <a:r>
              <a:rPr dirty="0" sz="800" spc="-125">
                <a:solidFill>
                  <a:srgbClr val="440000"/>
                </a:solidFill>
                <a:latin typeface="Times New Roman"/>
                <a:cs typeface="Times New Roman"/>
                <a:hlinkClick r:id="rId8"/>
              </a:rPr>
              <a:t> </a:t>
            </a:r>
            <a:r>
              <a:rPr dirty="0" sz="800" spc="-15">
                <a:latin typeface="Times New Roman"/>
                <a:cs typeface="Times New Roman"/>
                <a:hlinkClick r:id="rId9"/>
              </a:rPr>
              <a:t>&lt;aurium@gm</a:t>
            </a:r>
            <a:r>
              <a:rPr dirty="0" sz="800" spc="-15">
                <a:latin typeface="Times New Roman"/>
                <a:cs typeface="Times New Roman"/>
              </a:rPr>
              <a:t>a</a:t>
            </a:r>
            <a:r>
              <a:rPr dirty="0" sz="800" spc="-15">
                <a:latin typeface="Times New Roman"/>
                <a:cs typeface="Times New Roman"/>
                <a:hlinkClick r:id="rId9"/>
              </a:rPr>
              <a:t>il.com&gt;</a:t>
            </a:r>
            <a:endParaRPr sz="800">
              <a:latin typeface="Times New Roman"/>
              <a:cs typeface="Times New Roman"/>
            </a:endParaRPr>
          </a:p>
          <a:p>
            <a:pPr marL="265430" indent="-116839">
              <a:lnSpc>
                <a:spcPts val="955"/>
              </a:lnSpc>
              <a:spcBef>
                <a:spcPts val="385"/>
              </a:spcBef>
              <a:buFont typeface="Times New Roman"/>
              <a:buChar char="•"/>
              <a:tabLst>
                <a:tab pos="266065" algn="l"/>
              </a:tabLst>
            </a:pPr>
            <a:r>
              <a:rPr dirty="0" sz="800" b="1">
                <a:latin typeface="Times New Roman"/>
                <a:cs typeface="Times New Roman"/>
              </a:rPr>
              <a:t>Fichier:Homme_du_désir.jpg </a:t>
            </a:r>
            <a:r>
              <a:rPr dirty="0" sz="800" spc="-40" i="1">
                <a:latin typeface="Cambria"/>
                <a:cs typeface="Cambria"/>
              </a:rPr>
              <a:t>Source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10"/>
              </a:rPr>
              <a:t>https://upload.wikimedia.org/wikipedia/commons/3/35/Homme_du_d%C3%A9sir.jpg </a:t>
            </a:r>
            <a:r>
              <a:rPr dirty="0" sz="800" spc="-25" i="1">
                <a:latin typeface="Cambria"/>
                <a:cs typeface="Cambria"/>
              </a:rPr>
              <a:t>Licence</a:t>
            </a:r>
            <a:r>
              <a:rPr dirty="0" sz="800" spc="-5" i="1">
                <a:latin typeface="Cambria"/>
                <a:cs typeface="Cambria"/>
              </a:rPr>
              <a:t> </a:t>
            </a:r>
            <a:r>
              <a:rPr dirty="0" sz="800" spc="-10" i="1">
                <a:latin typeface="Cambria"/>
                <a:cs typeface="Cambria"/>
              </a:rPr>
              <a:t>:</a:t>
            </a:r>
            <a:endParaRPr sz="800">
              <a:latin typeface="Cambria"/>
              <a:cs typeface="Cambria"/>
            </a:endParaRPr>
          </a:p>
          <a:p>
            <a:pPr marL="265430">
              <a:lnSpc>
                <a:spcPts val="955"/>
              </a:lnSpc>
            </a:pPr>
            <a:r>
              <a:rPr dirty="0" sz="800">
                <a:latin typeface="Times New Roman"/>
                <a:cs typeface="Times New Roman"/>
              </a:rPr>
              <a:t>CC </a:t>
            </a:r>
            <a:r>
              <a:rPr dirty="0" sz="800" spc="-20">
                <a:latin typeface="Times New Roman"/>
                <a:cs typeface="Times New Roman"/>
              </a:rPr>
              <a:t>BY-SA </a:t>
            </a:r>
            <a:r>
              <a:rPr dirty="0" sz="800" spc="-5">
                <a:latin typeface="Times New Roman"/>
                <a:cs typeface="Times New Roman"/>
              </a:rPr>
              <a:t>4.0 </a:t>
            </a:r>
            <a:r>
              <a:rPr dirty="0" sz="800" spc="-40" i="1">
                <a:latin typeface="Cambria"/>
                <a:cs typeface="Cambria"/>
              </a:rPr>
              <a:t>Contributeurs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20">
                <a:latin typeface="Times New Roman"/>
                <a:cs typeface="Times New Roman"/>
              </a:rPr>
              <a:t>Travail </a:t>
            </a:r>
            <a:r>
              <a:rPr dirty="0" sz="800" spc="-15">
                <a:latin typeface="Times New Roman"/>
                <a:cs typeface="Times New Roman"/>
              </a:rPr>
              <a:t>personnel </a:t>
            </a:r>
            <a:r>
              <a:rPr dirty="0" sz="800" spc="-40" i="1">
                <a:latin typeface="Cambria"/>
                <a:cs typeface="Cambria"/>
              </a:rPr>
              <a:t>Artiste </a:t>
            </a:r>
            <a:r>
              <a:rPr dirty="0" sz="800" spc="-35" i="1">
                <a:latin typeface="Cambria"/>
                <a:cs typeface="Cambria"/>
              </a:rPr>
              <a:t>d’origine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</a:rPr>
              <a:t>Maryse</a:t>
            </a:r>
            <a:r>
              <a:rPr dirty="0" sz="800" spc="-135">
                <a:solidFill>
                  <a:srgbClr val="440000"/>
                </a:solidFill>
                <a:latin typeface="Times New Roman"/>
                <a:cs typeface="Times New Roman"/>
              </a:rPr>
              <a:t>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</a:rPr>
              <a:t>Emel</a:t>
            </a:r>
            <a:endParaRPr sz="800">
              <a:latin typeface="Times New Roman"/>
              <a:cs typeface="Times New Roman"/>
            </a:endParaRPr>
          </a:p>
          <a:p>
            <a:pPr algn="just" marL="265430" marR="5080" indent="-116839">
              <a:lnSpc>
                <a:spcPts val="950"/>
              </a:lnSpc>
              <a:spcBef>
                <a:spcPts val="425"/>
              </a:spcBef>
              <a:buFont typeface="Times New Roman"/>
              <a:buChar char="•"/>
              <a:tabLst>
                <a:tab pos="266065" algn="l"/>
              </a:tabLst>
            </a:pPr>
            <a:r>
              <a:rPr dirty="0" sz="800" b="1">
                <a:latin typeface="Times New Roman"/>
                <a:cs typeface="Times New Roman"/>
              </a:rPr>
              <a:t>Fichier:Homme_et_Regard.jpg </a:t>
            </a:r>
            <a:r>
              <a:rPr dirty="0" sz="800" spc="-40" i="1">
                <a:latin typeface="Cambria"/>
                <a:cs typeface="Cambria"/>
              </a:rPr>
              <a:t>Source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11"/>
              </a:rPr>
              <a:t>https://upload.wikimedia.org/wikipedia/commons/5/52/Homme_et_Regard.jpg </a:t>
            </a:r>
            <a:r>
              <a:rPr dirty="0" sz="800" spc="-25" i="1">
                <a:latin typeface="Cambria"/>
                <a:cs typeface="Cambria"/>
              </a:rPr>
              <a:t>Licence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>
                <a:latin typeface="Times New Roman"/>
                <a:cs typeface="Times New Roman"/>
              </a:rPr>
              <a:t>CC  </a:t>
            </a:r>
            <a:r>
              <a:rPr dirty="0" sz="800" spc="-20">
                <a:latin typeface="Times New Roman"/>
                <a:cs typeface="Times New Roman"/>
              </a:rPr>
              <a:t>BY-SA </a:t>
            </a:r>
            <a:r>
              <a:rPr dirty="0" sz="800" spc="-5">
                <a:latin typeface="Times New Roman"/>
                <a:cs typeface="Times New Roman"/>
              </a:rPr>
              <a:t>4.0 </a:t>
            </a:r>
            <a:r>
              <a:rPr dirty="0" sz="800" spc="-40" i="1">
                <a:latin typeface="Cambria"/>
                <a:cs typeface="Cambria"/>
              </a:rPr>
              <a:t>Contributeurs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20">
                <a:latin typeface="Times New Roman"/>
                <a:cs typeface="Times New Roman"/>
              </a:rPr>
              <a:t>Travail </a:t>
            </a:r>
            <a:r>
              <a:rPr dirty="0" sz="800" spc="-15">
                <a:latin typeface="Times New Roman"/>
                <a:cs typeface="Times New Roman"/>
              </a:rPr>
              <a:t>personnel </a:t>
            </a:r>
            <a:r>
              <a:rPr dirty="0" sz="800" spc="-40" i="1">
                <a:latin typeface="Cambria"/>
                <a:cs typeface="Cambria"/>
              </a:rPr>
              <a:t>Artiste </a:t>
            </a:r>
            <a:r>
              <a:rPr dirty="0" sz="800" spc="-35" i="1">
                <a:latin typeface="Cambria"/>
                <a:cs typeface="Cambria"/>
              </a:rPr>
              <a:t>d’origine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</a:rPr>
              <a:t>Maryse</a:t>
            </a:r>
            <a:r>
              <a:rPr dirty="0" sz="800" spc="-125">
                <a:solidFill>
                  <a:srgbClr val="440000"/>
                </a:solidFill>
                <a:latin typeface="Times New Roman"/>
                <a:cs typeface="Times New Roman"/>
              </a:rPr>
              <a:t>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</a:rPr>
              <a:t>Emel</a:t>
            </a:r>
            <a:endParaRPr sz="800">
              <a:latin typeface="Times New Roman"/>
              <a:cs typeface="Times New Roman"/>
            </a:endParaRPr>
          </a:p>
          <a:p>
            <a:pPr algn="just" marL="265430" marR="5080" indent="-116839">
              <a:lnSpc>
                <a:spcPts val="950"/>
              </a:lnSpc>
              <a:spcBef>
                <a:spcPts val="390"/>
              </a:spcBef>
              <a:buFont typeface="Times New Roman"/>
              <a:buChar char="•"/>
              <a:tabLst>
                <a:tab pos="266065" algn="l"/>
              </a:tabLst>
            </a:pPr>
            <a:r>
              <a:rPr dirty="0" sz="800" b="1">
                <a:latin typeface="Times New Roman"/>
                <a:cs typeface="Times New Roman"/>
              </a:rPr>
              <a:t>Fichier:Monet-Mer_agitée_à_Etretat-MBA-Lyon.jpg </a:t>
            </a:r>
            <a:r>
              <a:rPr dirty="0" sz="800" spc="-40" i="1">
                <a:latin typeface="Cambria"/>
                <a:cs typeface="Cambria"/>
              </a:rPr>
              <a:t>Source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12"/>
              </a:rPr>
              <a:t>https://upload.wikimedia.org/wikipedia/commons/e/ea/Monet-Mer_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12"/>
              </a:rPr>
              <a:t> agit%C3%A9e_%C3%A0_Etretat-MBA-Lyon.jpg </a:t>
            </a:r>
            <a:r>
              <a:rPr dirty="0" sz="800" spc="-25" i="1">
                <a:latin typeface="Cambria"/>
                <a:cs typeface="Cambria"/>
              </a:rPr>
              <a:t>Licence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15">
                <a:latin typeface="Times New Roman"/>
                <a:cs typeface="Times New Roman"/>
              </a:rPr>
              <a:t>Public domain </a:t>
            </a:r>
            <a:r>
              <a:rPr dirty="0" sz="800" spc="-40" i="1">
                <a:latin typeface="Cambria"/>
                <a:cs typeface="Cambria"/>
              </a:rPr>
              <a:t>Contributeurs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15">
                <a:latin typeface="Times New Roman"/>
                <a:cs typeface="Times New Roman"/>
              </a:rPr>
              <a:t>Œuvre </a:t>
            </a:r>
            <a:r>
              <a:rPr dirty="0" sz="800" spc="-10">
                <a:latin typeface="Times New Roman"/>
                <a:cs typeface="Times New Roman"/>
              </a:rPr>
              <a:t>appartenant </a:t>
            </a:r>
            <a:r>
              <a:rPr dirty="0" sz="800" spc="-20">
                <a:latin typeface="Times New Roman"/>
                <a:cs typeface="Times New Roman"/>
              </a:rPr>
              <a:t>au </a:t>
            </a:r>
            <a:r>
              <a:rPr dirty="0" sz="800" spc="-10">
                <a:solidFill>
                  <a:srgbClr val="440000"/>
                </a:solidFill>
                <a:latin typeface="Times New Roman"/>
                <a:cs typeface="Times New Roman"/>
              </a:rPr>
              <a:t>Musée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</a:rPr>
              <a:t>des Beaux-Arts  </a:t>
            </a:r>
            <a:r>
              <a:rPr dirty="0" sz="800" spc="-10">
                <a:solidFill>
                  <a:srgbClr val="440000"/>
                </a:solidFill>
                <a:latin typeface="Times New Roman"/>
                <a:cs typeface="Times New Roman"/>
              </a:rPr>
              <a:t>de </a:t>
            </a:r>
            <a:r>
              <a:rPr dirty="0" sz="800" spc="-20">
                <a:solidFill>
                  <a:srgbClr val="440000"/>
                </a:solidFill>
                <a:latin typeface="Times New Roman"/>
                <a:cs typeface="Times New Roman"/>
              </a:rPr>
              <a:t>Lyon </a:t>
            </a:r>
            <a:r>
              <a:rPr dirty="0" sz="800" spc="-40" i="1">
                <a:latin typeface="Cambria"/>
                <a:cs typeface="Cambria"/>
              </a:rPr>
              <a:t>Artiste </a:t>
            </a:r>
            <a:r>
              <a:rPr dirty="0" sz="800" spc="-35" i="1">
                <a:latin typeface="Cambria"/>
                <a:cs typeface="Cambria"/>
              </a:rPr>
              <a:t>d’origine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  <a:hlinkClick r:id="rId13"/>
              </a:rPr>
              <a:t>Claude</a:t>
            </a:r>
            <a:r>
              <a:rPr dirty="0" sz="800" spc="-114">
                <a:solidFill>
                  <a:srgbClr val="440000"/>
                </a:solidFill>
                <a:latin typeface="Times New Roman"/>
                <a:cs typeface="Times New Roman"/>
                <a:hlinkClick r:id="rId13"/>
              </a:rPr>
              <a:t>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  <a:hlinkClick r:id="rId13"/>
              </a:rPr>
              <a:t>Monet</a:t>
            </a:r>
            <a:endParaRPr sz="800">
              <a:latin typeface="Times New Roman"/>
              <a:cs typeface="Times New Roman"/>
            </a:endParaRPr>
          </a:p>
          <a:p>
            <a:pPr algn="just" marL="265430" marR="5080" indent="-116839">
              <a:lnSpc>
                <a:spcPts val="950"/>
              </a:lnSpc>
              <a:spcBef>
                <a:spcPts val="390"/>
              </a:spcBef>
              <a:buFont typeface="Times New Roman"/>
              <a:buChar char="•"/>
              <a:tabLst>
                <a:tab pos="266065" algn="l"/>
              </a:tabLst>
            </a:pPr>
            <a:r>
              <a:rPr dirty="0" sz="800" b="1">
                <a:latin typeface="Times New Roman"/>
                <a:cs typeface="Times New Roman"/>
              </a:rPr>
              <a:t>Fichier:Nuvola-inspired_File_Icons_for_MediaWiki-fileicon-ps.png </a:t>
            </a:r>
            <a:r>
              <a:rPr dirty="0" sz="800" spc="-40" i="1">
                <a:latin typeface="Cambria"/>
                <a:cs typeface="Cambria"/>
              </a:rPr>
              <a:t>Source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14"/>
              </a:rPr>
              <a:t>https://upload.wikimedia.org/wikipedia/commons/0/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14"/>
              </a:rPr>
              <a:t> 00/Nuvola-inspired_File_Icons_for_MediaWiki-fileicon-ps.png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</a:rPr>
              <a:t> </a:t>
            </a:r>
            <a:r>
              <a:rPr dirty="0" sz="800" spc="-25" i="1">
                <a:latin typeface="Cambria"/>
                <a:cs typeface="Cambria"/>
              </a:rPr>
              <a:t>Licence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>
                <a:latin typeface="Times New Roman"/>
                <a:cs typeface="Times New Roman"/>
              </a:rPr>
              <a:t>LGPL </a:t>
            </a:r>
            <a:r>
              <a:rPr dirty="0" sz="800" spc="-40" i="1">
                <a:latin typeface="Cambria"/>
                <a:cs typeface="Cambria"/>
              </a:rPr>
              <a:t>Contributeurs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20">
                <a:latin typeface="Times New Roman"/>
                <a:cs typeface="Times New Roman"/>
              </a:rPr>
              <a:t>Travail </a:t>
            </a:r>
            <a:r>
              <a:rPr dirty="0" sz="800" spc="-15">
                <a:latin typeface="Times New Roman"/>
                <a:cs typeface="Times New Roman"/>
              </a:rPr>
              <a:t>personnel </a:t>
            </a:r>
            <a:r>
              <a:rPr dirty="0" sz="800" spc="-40" i="1">
                <a:latin typeface="Cambria"/>
                <a:cs typeface="Cambria"/>
              </a:rPr>
              <a:t>Artiste </a:t>
            </a:r>
            <a:r>
              <a:rPr dirty="0" sz="800" spc="-35" i="1">
                <a:latin typeface="Cambria"/>
                <a:cs typeface="Cambria"/>
              </a:rPr>
              <a:t>d’origine</a:t>
            </a:r>
            <a:r>
              <a:rPr dirty="0" sz="800" spc="100" i="1">
                <a:latin typeface="Cambria"/>
                <a:cs typeface="Cambria"/>
              </a:rPr>
              <a:t>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10" i="1">
                <a:solidFill>
                  <a:srgbClr val="440000"/>
                </a:solidFill>
                <a:latin typeface="Cambria"/>
                <a:cs typeface="Cambria"/>
              </a:rPr>
              <a:t>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</a:rPr>
              <a:t>Michael180</a:t>
            </a:r>
            <a:endParaRPr sz="800">
              <a:latin typeface="Times New Roman"/>
              <a:cs typeface="Times New Roman"/>
            </a:endParaRPr>
          </a:p>
          <a:p>
            <a:pPr algn="just" marL="265430" marR="5080" indent="-116839">
              <a:lnSpc>
                <a:spcPts val="950"/>
              </a:lnSpc>
              <a:spcBef>
                <a:spcPts val="390"/>
              </a:spcBef>
              <a:buFont typeface="Times New Roman"/>
              <a:buChar char="•"/>
              <a:tabLst>
                <a:tab pos="266065" algn="l"/>
              </a:tabLst>
            </a:pPr>
            <a:r>
              <a:rPr dirty="0" sz="800" b="1">
                <a:latin typeface="Times New Roman"/>
                <a:cs typeface="Times New Roman"/>
              </a:rPr>
              <a:t>Fichier:Regard_de_femme.jpg </a:t>
            </a:r>
            <a:r>
              <a:rPr dirty="0" sz="800" spc="-40" i="1">
                <a:latin typeface="Cambria"/>
                <a:cs typeface="Cambria"/>
              </a:rPr>
              <a:t>Source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15"/>
              </a:rPr>
              <a:t>https://upload.wikimedia.org/wikipedia/commons/6/61/Regard_de_femme.jpg </a:t>
            </a:r>
            <a:r>
              <a:rPr dirty="0" sz="800" spc="-25" i="1">
                <a:latin typeface="Cambria"/>
                <a:cs typeface="Cambria"/>
              </a:rPr>
              <a:t>Licence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>
                <a:latin typeface="Times New Roman"/>
                <a:cs typeface="Times New Roman"/>
              </a:rPr>
              <a:t>CC  </a:t>
            </a:r>
            <a:r>
              <a:rPr dirty="0" sz="800" spc="-20">
                <a:latin typeface="Times New Roman"/>
                <a:cs typeface="Times New Roman"/>
              </a:rPr>
              <a:t>BY-SA </a:t>
            </a:r>
            <a:r>
              <a:rPr dirty="0" sz="800" spc="-5">
                <a:latin typeface="Times New Roman"/>
                <a:cs typeface="Times New Roman"/>
              </a:rPr>
              <a:t>4.0 </a:t>
            </a:r>
            <a:r>
              <a:rPr dirty="0" sz="800" spc="-40" i="1">
                <a:latin typeface="Cambria"/>
                <a:cs typeface="Cambria"/>
              </a:rPr>
              <a:t>Contributeurs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20">
                <a:latin typeface="Times New Roman"/>
                <a:cs typeface="Times New Roman"/>
              </a:rPr>
              <a:t>Travail </a:t>
            </a:r>
            <a:r>
              <a:rPr dirty="0" sz="800" spc="-15">
                <a:latin typeface="Times New Roman"/>
                <a:cs typeface="Times New Roman"/>
              </a:rPr>
              <a:t>personnel </a:t>
            </a:r>
            <a:r>
              <a:rPr dirty="0" sz="800" spc="-40" i="1">
                <a:latin typeface="Cambria"/>
                <a:cs typeface="Cambria"/>
              </a:rPr>
              <a:t>Artiste </a:t>
            </a:r>
            <a:r>
              <a:rPr dirty="0" sz="800" spc="-35" i="1">
                <a:latin typeface="Cambria"/>
                <a:cs typeface="Cambria"/>
              </a:rPr>
              <a:t>d’origine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</a:rPr>
              <a:t>Maryse</a:t>
            </a:r>
            <a:r>
              <a:rPr dirty="0" sz="800" spc="-125">
                <a:solidFill>
                  <a:srgbClr val="440000"/>
                </a:solidFill>
                <a:latin typeface="Times New Roman"/>
                <a:cs typeface="Times New Roman"/>
              </a:rPr>
              <a:t>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</a:rPr>
              <a:t>Emel</a:t>
            </a:r>
            <a:endParaRPr sz="800">
              <a:latin typeface="Times New Roman"/>
              <a:cs typeface="Times New Roman"/>
            </a:endParaRPr>
          </a:p>
          <a:p>
            <a:pPr marL="265430" indent="-116839">
              <a:lnSpc>
                <a:spcPts val="955"/>
              </a:lnSpc>
              <a:spcBef>
                <a:spcPts val="350"/>
              </a:spcBef>
              <a:buFont typeface="Times New Roman"/>
              <a:buChar char="•"/>
              <a:tabLst>
                <a:tab pos="266065" algn="l"/>
              </a:tabLst>
            </a:pPr>
            <a:r>
              <a:rPr dirty="0" sz="800" b="1">
                <a:latin typeface="Times New Roman"/>
                <a:cs typeface="Times New Roman"/>
              </a:rPr>
              <a:t>Fichier:Wikisource-logo.svg </a:t>
            </a:r>
            <a:r>
              <a:rPr dirty="0" sz="800" spc="-40" i="1">
                <a:latin typeface="Cambria"/>
                <a:cs typeface="Cambria"/>
              </a:rPr>
              <a:t>Source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16"/>
              </a:rPr>
              <a:t>https://upload.wikimedia.org/wikipedia/commons/4/4c/Wikisource-logo.svg </a:t>
            </a:r>
            <a:r>
              <a:rPr dirty="0" sz="800" spc="-25" i="1">
                <a:latin typeface="Cambria"/>
                <a:cs typeface="Cambria"/>
              </a:rPr>
              <a:t>Licence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>
                <a:latin typeface="Times New Roman"/>
                <a:cs typeface="Times New Roman"/>
              </a:rPr>
              <a:t>CC</a:t>
            </a:r>
            <a:r>
              <a:rPr dirty="0" sz="800" spc="-45">
                <a:latin typeface="Times New Roman"/>
                <a:cs typeface="Times New Roman"/>
              </a:rPr>
              <a:t> </a:t>
            </a:r>
            <a:r>
              <a:rPr dirty="0" sz="800" spc="-20">
                <a:latin typeface="Times New Roman"/>
                <a:cs typeface="Times New Roman"/>
              </a:rPr>
              <a:t>BY-SA</a:t>
            </a:r>
            <a:endParaRPr sz="800">
              <a:latin typeface="Times New Roman"/>
              <a:cs typeface="Times New Roman"/>
            </a:endParaRPr>
          </a:p>
          <a:p>
            <a:pPr marL="265430">
              <a:lnSpc>
                <a:spcPts val="955"/>
              </a:lnSpc>
            </a:pPr>
            <a:r>
              <a:rPr dirty="0" sz="800" spc="-5">
                <a:latin typeface="Times New Roman"/>
                <a:cs typeface="Times New Roman"/>
              </a:rPr>
              <a:t>3.0 </a:t>
            </a:r>
            <a:r>
              <a:rPr dirty="0" sz="800" spc="-40" i="1">
                <a:latin typeface="Cambria"/>
                <a:cs typeface="Cambria"/>
              </a:rPr>
              <a:t>Contributeurs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</a:rPr>
              <a:t>Rei-artur </a:t>
            </a:r>
            <a:r>
              <a:rPr dirty="0" sz="800" spc="-40" i="1">
                <a:latin typeface="Cambria"/>
                <a:cs typeface="Cambria"/>
              </a:rPr>
              <a:t>Artiste </a:t>
            </a:r>
            <a:r>
              <a:rPr dirty="0" sz="800" spc="-35" i="1">
                <a:latin typeface="Cambria"/>
                <a:cs typeface="Cambria"/>
              </a:rPr>
              <a:t>d’origine </a:t>
            </a:r>
            <a:r>
              <a:rPr dirty="0" sz="800" spc="-10" i="1">
                <a:latin typeface="Cambria"/>
                <a:cs typeface="Cambria"/>
              </a:rPr>
              <a:t>: </a:t>
            </a:r>
            <a:r>
              <a:rPr dirty="0" sz="800" spc="-15">
                <a:latin typeface="Times New Roman"/>
                <a:cs typeface="Times New Roman"/>
              </a:rPr>
              <a:t>Nicholas</a:t>
            </a:r>
            <a:r>
              <a:rPr dirty="0" sz="800" spc="-35">
                <a:latin typeface="Times New Roman"/>
                <a:cs typeface="Times New Roman"/>
              </a:rPr>
              <a:t> </a:t>
            </a:r>
            <a:r>
              <a:rPr dirty="0" sz="800" spc="-15">
                <a:latin typeface="Times New Roman"/>
                <a:cs typeface="Times New Roman"/>
              </a:rPr>
              <a:t>Moreau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Times New Roman"/>
              <a:cs typeface="Times New Roman"/>
            </a:endParaRPr>
          </a:p>
          <a:p>
            <a:pPr lvl="1" marL="353695" indent="-340995">
              <a:lnSpc>
                <a:spcPct val="100000"/>
              </a:lnSpc>
              <a:buFont typeface="Times New Roman"/>
              <a:buAutoNum type="arabicPeriod" startAt="3"/>
              <a:tabLst>
                <a:tab pos="353695" algn="l"/>
                <a:tab pos="354330" algn="l"/>
              </a:tabLst>
            </a:pPr>
            <a:r>
              <a:rPr dirty="0" sz="1200" spc="-15" b="1">
                <a:latin typeface="Times New Roman"/>
                <a:cs typeface="Times New Roman"/>
              </a:rPr>
              <a:t>L</a:t>
            </a:r>
            <a:r>
              <a:rPr dirty="0" sz="1200" spc="-15" b="1">
                <a:latin typeface="Times New Roman"/>
                <a:cs typeface="Times New Roman"/>
              </a:rPr>
              <a:t>icence </a:t>
            </a:r>
            <a:r>
              <a:rPr dirty="0" sz="1200" spc="-10" b="1">
                <a:latin typeface="Times New Roman"/>
                <a:cs typeface="Times New Roman"/>
              </a:rPr>
              <a:t>du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15" b="1">
                <a:latin typeface="Times New Roman"/>
                <a:cs typeface="Times New Roman"/>
              </a:rPr>
              <a:t>contenu</a:t>
            </a:r>
            <a:endParaRPr sz="1200">
              <a:latin typeface="Times New Roman"/>
              <a:cs typeface="Times New Roman"/>
            </a:endParaRPr>
          </a:p>
          <a:p>
            <a:pPr lvl="2" marL="265430" indent="-116839">
              <a:lnSpc>
                <a:spcPct val="100000"/>
              </a:lnSpc>
              <a:spcBef>
                <a:spcPts val="645"/>
              </a:spcBef>
              <a:buClr>
                <a:srgbClr val="000000"/>
              </a:buClr>
              <a:buFont typeface="Times New Roman"/>
              <a:buChar char="•"/>
              <a:tabLst>
                <a:tab pos="266065" algn="l"/>
              </a:tabLst>
            </a:pP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  <a:hlinkClick r:id="rId17"/>
              </a:rPr>
              <a:t>Creative Commons </a:t>
            </a:r>
            <a:r>
              <a:rPr dirty="0" sz="800" spc="-10">
                <a:solidFill>
                  <a:srgbClr val="440000"/>
                </a:solidFill>
                <a:latin typeface="Times New Roman"/>
                <a:cs typeface="Times New Roman"/>
                <a:hlinkClick r:id="rId17"/>
              </a:rPr>
              <a:t>Attribution-Share </a:t>
            </a:r>
            <a:r>
              <a:rPr dirty="0" sz="800" spc="-15">
                <a:solidFill>
                  <a:srgbClr val="440000"/>
                </a:solidFill>
                <a:latin typeface="Times New Roman"/>
                <a:cs typeface="Times New Roman"/>
                <a:hlinkClick r:id="rId17"/>
              </a:rPr>
              <a:t>Alike</a:t>
            </a:r>
            <a:r>
              <a:rPr dirty="0" sz="800" spc="10">
                <a:solidFill>
                  <a:srgbClr val="440000"/>
                </a:solidFill>
                <a:latin typeface="Times New Roman"/>
                <a:cs typeface="Times New Roman"/>
                <a:hlinkClick r:id="rId17"/>
              </a:rPr>
              <a:t> </a:t>
            </a:r>
            <a:r>
              <a:rPr dirty="0" sz="800" spc="-5">
                <a:solidFill>
                  <a:srgbClr val="440000"/>
                </a:solidFill>
                <a:latin typeface="Times New Roman"/>
                <a:cs typeface="Times New Roman"/>
                <a:hlinkClick r:id="rId17"/>
              </a:rPr>
              <a:t>3.0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58813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69027" y="458813"/>
            <a:ext cx="1489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35" i="1">
                <a:latin typeface="Cambria"/>
                <a:cs typeface="Cambria"/>
              </a:rPr>
              <a:t>2 </a:t>
            </a:r>
            <a:r>
              <a:rPr dirty="0" sz="1000" spc="-10" i="1">
                <a:latin typeface="Cambria"/>
                <a:cs typeface="Cambria"/>
              </a:rPr>
              <a:t>ILS DISENT, </a:t>
            </a:r>
            <a:r>
              <a:rPr dirty="0" sz="1000" i="1">
                <a:latin typeface="Cambria"/>
                <a:cs typeface="Cambria"/>
              </a:rPr>
              <a:t>IL</a:t>
            </a:r>
            <a:r>
              <a:rPr dirty="0" sz="1000" spc="105" i="1">
                <a:latin typeface="Cambria"/>
                <a:cs typeface="Cambria"/>
              </a:rPr>
              <a:t> </a:t>
            </a:r>
            <a:r>
              <a:rPr dirty="0" sz="1000" spc="5" i="1">
                <a:latin typeface="Cambria"/>
                <a:cs typeface="Cambria"/>
              </a:rPr>
              <a:t>RÉPOND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901662"/>
            <a:ext cx="2828290" cy="57296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faute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5">
                <a:latin typeface="Times New Roman"/>
                <a:cs typeface="Times New Roman"/>
              </a:rPr>
              <a:t>erreur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connaissance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donc </a:t>
            </a:r>
            <a:r>
              <a:rPr dirty="0" sz="1000" spc="-25">
                <a:latin typeface="Times New Roman"/>
                <a:cs typeface="Times New Roman"/>
              </a:rPr>
              <a:t>d’apprécia-  </a:t>
            </a:r>
            <a:r>
              <a:rPr dirty="0" sz="1000" spc="-15">
                <a:latin typeface="Times New Roman"/>
                <a:cs typeface="Times New Roman"/>
              </a:rPr>
              <a:t>tion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5">
                <a:latin typeface="Times New Roman"/>
                <a:cs typeface="Times New Roman"/>
              </a:rPr>
              <a:t>mettre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25">
                <a:latin typeface="Times New Roman"/>
                <a:cs typeface="Times New Roman"/>
              </a:rPr>
              <a:t>œuvre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30">
                <a:latin typeface="Times New Roman"/>
                <a:cs typeface="Times New Roman"/>
              </a:rPr>
              <a:t>moyens </a:t>
            </a:r>
            <a:r>
              <a:rPr dirty="0" sz="1000" spc="-15">
                <a:latin typeface="Times New Roman"/>
                <a:cs typeface="Times New Roman"/>
              </a:rPr>
              <a:t>adaptés à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qui  </a:t>
            </a:r>
            <a:r>
              <a:rPr dirty="0" sz="1000" spc="-30">
                <a:latin typeface="Times New Roman"/>
                <a:cs typeface="Times New Roman"/>
              </a:rPr>
              <a:t>m’est, </a:t>
            </a:r>
            <a:r>
              <a:rPr dirty="0" sz="1000" spc="-10">
                <a:latin typeface="Times New Roman"/>
                <a:cs typeface="Times New Roman"/>
              </a:rPr>
              <a:t>ici, utile. Pour </a:t>
            </a:r>
            <a:r>
              <a:rPr dirty="0" sz="1000" spc="-5">
                <a:latin typeface="Times New Roman"/>
                <a:cs typeface="Times New Roman"/>
              </a:rPr>
              <a:t>sortir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là il faut </a:t>
            </a:r>
            <a:r>
              <a:rPr dirty="0" sz="1000" spc="-15">
                <a:latin typeface="Times New Roman"/>
                <a:cs typeface="Times New Roman"/>
              </a:rPr>
              <a:t>faire fructiﬁer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15">
                <a:latin typeface="Times New Roman"/>
                <a:cs typeface="Times New Roman"/>
              </a:rPr>
              <a:t>raison </a:t>
            </a:r>
            <a:r>
              <a:rPr dirty="0" sz="1000" spc="-25">
                <a:latin typeface="Times New Roman"/>
                <a:cs typeface="Times New Roman"/>
              </a:rPr>
              <a:t>aﬁn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discipliner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désir, </a:t>
            </a:r>
            <a:r>
              <a:rPr dirty="0" sz="1000" spc="-25">
                <a:latin typeface="Times New Roman"/>
                <a:cs typeface="Times New Roman"/>
              </a:rPr>
              <a:t>l’orienter </a:t>
            </a:r>
            <a:r>
              <a:rPr dirty="0" sz="1000" spc="-20">
                <a:latin typeface="Times New Roman"/>
                <a:cs typeface="Times New Roman"/>
              </a:rPr>
              <a:t>vers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vrais  </a:t>
            </a:r>
            <a:r>
              <a:rPr dirty="0" sz="1000" spc="-20">
                <a:latin typeface="Times New Roman"/>
                <a:cs typeface="Times New Roman"/>
              </a:rPr>
              <a:t>biens.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marL="265430" indent="-126364">
              <a:lnSpc>
                <a:spcPct val="100000"/>
              </a:lnSpc>
              <a:buFont typeface="Times New Roman"/>
              <a:buChar char="•"/>
              <a:tabLst>
                <a:tab pos="266065" algn="l"/>
              </a:tabLst>
            </a:pPr>
            <a:r>
              <a:rPr dirty="0" sz="1000" spc="-5" b="1">
                <a:latin typeface="Times New Roman"/>
                <a:cs typeface="Times New Roman"/>
              </a:rPr>
              <a:t>Discipliner </a:t>
            </a:r>
            <a:r>
              <a:rPr dirty="0" sz="1000" b="1">
                <a:latin typeface="Times New Roman"/>
                <a:cs typeface="Times New Roman"/>
              </a:rPr>
              <a:t>son </a:t>
            </a:r>
            <a:r>
              <a:rPr dirty="0" sz="1000" spc="-10" b="1">
                <a:latin typeface="Times New Roman"/>
                <a:cs typeface="Times New Roman"/>
              </a:rPr>
              <a:t>action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spc="-5" b="1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1530"/>
              </a:spcBef>
            </a:pPr>
            <a:r>
              <a:rPr dirty="0" sz="1000" spc="-5">
                <a:latin typeface="Times New Roman"/>
                <a:cs typeface="Times New Roman"/>
              </a:rPr>
              <a:t>Le maître </a:t>
            </a:r>
            <a:r>
              <a:rPr dirty="0" sz="1000" spc="-30">
                <a:latin typeface="Times New Roman"/>
                <a:cs typeface="Times New Roman"/>
              </a:rPr>
              <a:t>d’école </a:t>
            </a:r>
            <a:r>
              <a:rPr dirty="0" sz="1000" spc="-15">
                <a:latin typeface="Times New Roman"/>
                <a:cs typeface="Times New Roman"/>
              </a:rPr>
              <a:t>instruit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0">
                <a:latin typeface="Times New Roman"/>
                <a:cs typeface="Times New Roman"/>
              </a:rPr>
              <a:t>libère </a:t>
            </a:r>
            <a:r>
              <a:rPr dirty="0" sz="1000" spc="-20">
                <a:latin typeface="Times New Roman"/>
                <a:cs typeface="Times New Roman"/>
              </a:rPr>
              <a:t>des entraves </a:t>
            </a:r>
            <a:r>
              <a:rPr dirty="0" sz="1000" spc="-15">
                <a:latin typeface="Times New Roman"/>
                <a:cs typeface="Times New Roman"/>
              </a:rPr>
              <a:t>du préju-  </a:t>
            </a:r>
            <a:r>
              <a:rPr dirty="0" sz="1000" spc="-25">
                <a:latin typeface="Times New Roman"/>
                <a:cs typeface="Times New Roman"/>
              </a:rPr>
              <a:t>gé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0">
                <a:latin typeface="Times New Roman"/>
                <a:cs typeface="Times New Roman"/>
              </a:rPr>
              <a:t>certitudes </a:t>
            </a:r>
            <a:r>
              <a:rPr dirty="0" sz="1000" spc="-15">
                <a:latin typeface="Times New Roman"/>
                <a:cs typeface="Times New Roman"/>
              </a:rPr>
              <a:t>rapides, en </a:t>
            </a:r>
            <a:r>
              <a:rPr dirty="0" sz="1000" spc="-30">
                <a:latin typeface="Times New Roman"/>
                <a:cs typeface="Times New Roman"/>
              </a:rPr>
              <a:t>suivant </a:t>
            </a:r>
            <a:r>
              <a:rPr dirty="0" sz="1000" spc="-25">
                <a:latin typeface="Times New Roman"/>
                <a:cs typeface="Times New Roman"/>
              </a:rPr>
              <a:t>les exigences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raison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en laissant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5">
                <a:latin typeface="Times New Roman"/>
                <a:cs typeface="Times New Roman"/>
              </a:rPr>
              <a:t>côté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sentiments.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mai-  </a:t>
            </a:r>
            <a:r>
              <a:rPr dirty="0" sz="1000" spc="-20">
                <a:latin typeface="Times New Roman"/>
                <a:cs typeface="Times New Roman"/>
              </a:rPr>
              <a:t>son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on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parent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pour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consoler,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l’école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maître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pour  apprendre. </a:t>
            </a:r>
            <a:r>
              <a:rPr dirty="0" sz="1000" spc="-5">
                <a:latin typeface="Times New Roman"/>
                <a:cs typeface="Times New Roman"/>
              </a:rPr>
              <a:t>Le maître</a:t>
            </a:r>
            <a:r>
              <a:rPr dirty="0" sz="1000" spc="-18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30">
                <a:latin typeface="Times New Roman"/>
                <a:cs typeface="Times New Roman"/>
              </a:rPr>
              <a:t>esclaves </a:t>
            </a:r>
            <a:r>
              <a:rPr dirty="0" sz="1000" spc="-20">
                <a:latin typeface="Times New Roman"/>
                <a:cs typeface="Times New Roman"/>
              </a:rPr>
              <a:t>agit </a:t>
            </a:r>
            <a:r>
              <a:rPr dirty="0" sz="1000" spc="-25">
                <a:latin typeface="Times New Roman"/>
                <a:cs typeface="Times New Roman"/>
              </a:rPr>
              <a:t>selon </a:t>
            </a:r>
            <a:r>
              <a:rPr dirty="0" sz="1000" spc="-20">
                <a:latin typeface="Times New Roman"/>
                <a:cs typeface="Times New Roman"/>
              </a:rPr>
              <a:t>son </a:t>
            </a:r>
            <a:r>
              <a:rPr dirty="0" sz="1000" spc="-15">
                <a:latin typeface="Times New Roman"/>
                <a:cs typeface="Times New Roman"/>
              </a:rPr>
              <a:t>bon </a:t>
            </a:r>
            <a:r>
              <a:rPr dirty="0" sz="1000" spc="-25">
                <a:latin typeface="Times New Roman"/>
                <a:cs typeface="Times New Roman"/>
              </a:rPr>
              <a:t>vou-  </a:t>
            </a:r>
            <a:r>
              <a:rPr dirty="0" sz="1000" spc="-15">
                <a:latin typeface="Times New Roman"/>
                <a:cs typeface="Times New Roman"/>
              </a:rPr>
              <a:t>loir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il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soumet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ses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esclaves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aux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besoins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maison.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C’est  </a:t>
            </a:r>
            <a:r>
              <a:rPr dirty="0" sz="1000" spc="-15">
                <a:latin typeface="Times New Roman"/>
                <a:cs typeface="Times New Roman"/>
              </a:rPr>
              <a:t>pourquoi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5">
                <a:latin typeface="Times New Roman"/>
                <a:cs typeface="Times New Roman"/>
              </a:rPr>
              <a:t>père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famille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25">
                <a:latin typeface="Times New Roman"/>
                <a:cs typeface="Times New Roman"/>
              </a:rPr>
              <a:t>souvent </a:t>
            </a:r>
            <a:r>
              <a:rPr dirty="0" sz="1000" spc="-15">
                <a:latin typeface="Times New Roman"/>
                <a:cs typeface="Times New Roman"/>
              </a:rPr>
              <a:t>appelé </a:t>
            </a:r>
            <a:r>
              <a:rPr dirty="0" sz="1000" spc="-5">
                <a:latin typeface="Times New Roman"/>
                <a:cs typeface="Times New Roman"/>
              </a:rPr>
              <a:t>maître,  </a:t>
            </a:r>
            <a:r>
              <a:rPr dirty="0" sz="1000" spc="-20">
                <a:latin typeface="Times New Roman"/>
                <a:cs typeface="Times New Roman"/>
              </a:rPr>
              <a:t>mais </a:t>
            </a:r>
            <a:r>
              <a:rPr dirty="0" sz="1000" spc="-5">
                <a:latin typeface="Times New Roman"/>
                <a:cs typeface="Times New Roman"/>
              </a:rPr>
              <a:t>maître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demeure. </a:t>
            </a:r>
            <a:r>
              <a:rPr dirty="0" sz="1000" spc="-5">
                <a:latin typeface="Times New Roman"/>
                <a:cs typeface="Times New Roman"/>
              </a:rPr>
              <a:t>Ce </a:t>
            </a:r>
            <a:r>
              <a:rPr dirty="0" sz="1000" spc="-10">
                <a:latin typeface="Times New Roman"/>
                <a:cs typeface="Times New Roman"/>
              </a:rPr>
              <a:t>peut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15">
                <a:latin typeface="Times New Roman"/>
                <a:cs typeface="Times New Roman"/>
              </a:rPr>
              <a:t>un bon </a:t>
            </a:r>
            <a:r>
              <a:rPr dirty="0" sz="1000" spc="-5">
                <a:latin typeface="Times New Roman"/>
                <a:cs typeface="Times New Roman"/>
              </a:rPr>
              <a:t>maître  </a:t>
            </a:r>
            <a:r>
              <a:rPr dirty="0" sz="1000" spc="-10">
                <a:latin typeface="Times New Roman"/>
                <a:cs typeface="Times New Roman"/>
              </a:rPr>
              <a:t>comme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25">
                <a:latin typeface="Times New Roman"/>
                <a:cs typeface="Times New Roman"/>
              </a:rPr>
              <a:t>mauvais </a:t>
            </a:r>
            <a:r>
              <a:rPr dirty="0" sz="1000" spc="-5">
                <a:latin typeface="Times New Roman"/>
                <a:cs typeface="Times New Roman"/>
              </a:rPr>
              <a:t>maître. </a:t>
            </a: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20">
                <a:latin typeface="Times New Roman"/>
                <a:cs typeface="Times New Roman"/>
              </a:rPr>
              <a:t>agit </a:t>
            </a:r>
            <a:r>
              <a:rPr dirty="0" sz="1000" spc="-25">
                <a:latin typeface="Times New Roman"/>
                <a:cs typeface="Times New Roman"/>
              </a:rPr>
              <a:t>selon </a:t>
            </a:r>
            <a:r>
              <a:rPr dirty="0" sz="1000" spc="-20">
                <a:latin typeface="Times New Roman"/>
                <a:cs typeface="Times New Roman"/>
              </a:rPr>
              <a:t>son </a:t>
            </a:r>
            <a:r>
              <a:rPr dirty="0" sz="1000" spc="-15">
                <a:latin typeface="Times New Roman"/>
                <a:cs typeface="Times New Roman"/>
              </a:rPr>
              <a:t>bon </a:t>
            </a:r>
            <a:r>
              <a:rPr dirty="0" sz="1000" spc="-25">
                <a:latin typeface="Times New Roman"/>
                <a:cs typeface="Times New Roman"/>
              </a:rPr>
              <a:t>vouloir 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25">
                <a:latin typeface="Times New Roman"/>
                <a:cs typeface="Times New Roman"/>
              </a:rPr>
              <a:t>impulsions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20">
                <a:latin typeface="Times New Roman"/>
                <a:cs typeface="Times New Roman"/>
              </a:rPr>
              <a:t>on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20">
                <a:latin typeface="Times New Roman"/>
                <a:cs typeface="Times New Roman"/>
              </a:rPr>
              <a:t>là </a:t>
            </a:r>
            <a:r>
              <a:rPr dirty="0" sz="1000" spc="-15">
                <a:latin typeface="Times New Roman"/>
                <a:cs typeface="Times New Roman"/>
              </a:rPr>
              <a:t>un paradoxe, </a:t>
            </a:r>
            <a:r>
              <a:rPr dirty="0" sz="1000" spc="-20">
                <a:latin typeface="Times New Roman"/>
                <a:cs typeface="Times New Roman"/>
              </a:rPr>
              <a:t>c’est-à-dire </a:t>
            </a:r>
            <a:r>
              <a:rPr dirty="0" sz="1000" spc="-15">
                <a:latin typeface="Times New Roman"/>
                <a:cs typeface="Times New Roman"/>
              </a:rPr>
              <a:t>une  contradiction </a:t>
            </a:r>
            <a:r>
              <a:rPr dirty="0" sz="1000" spc="-10">
                <a:latin typeface="Times New Roman"/>
                <a:cs typeface="Times New Roman"/>
              </a:rPr>
              <a:t>apparente. </a:t>
            </a:r>
            <a:r>
              <a:rPr dirty="0" sz="1000" spc="-15">
                <a:latin typeface="Times New Roman"/>
                <a:cs typeface="Times New Roman"/>
              </a:rPr>
              <a:t>Il se </a:t>
            </a:r>
            <a:r>
              <a:rPr dirty="0" sz="1000" spc="-10">
                <a:latin typeface="Times New Roman"/>
                <a:cs typeface="Times New Roman"/>
              </a:rPr>
              <a:t>croit libre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15">
                <a:latin typeface="Times New Roman"/>
                <a:cs typeface="Times New Roman"/>
              </a:rPr>
              <a:t>mais se laisser  aller à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colère,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0">
                <a:latin typeface="Times New Roman"/>
                <a:cs typeface="Times New Roman"/>
              </a:rPr>
              <a:t>fouetter </a:t>
            </a:r>
            <a:r>
              <a:rPr dirty="0" sz="1000" spc="-35">
                <a:latin typeface="Times New Roman"/>
                <a:cs typeface="Times New Roman"/>
              </a:rPr>
              <a:t>l’esclave,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0">
                <a:latin typeface="Times New Roman"/>
                <a:cs typeface="Times New Roman"/>
              </a:rPr>
              <a:t>exemple, </a:t>
            </a:r>
            <a:r>
              <a:rPr dirty="0" sz="1000" spc="-40">
                <a:latin typeface="Times New Roman"/>
                <a:cs typeface="Times New Roman"/>
              </a:rPr>
              <a:t>c’et  </a:t>
            </a:r>
            <a:r>
              <a:rPr dirty="0" sz="1000" spc="-25">
                <a:latin typeface="Times New Roman"/>
                <a:cs typeface="Times New Roman"/>
              </a:rPr>
              <a:t>suivre </a:t>
            </a:r>
            <a:r>
              <a:rPr dirty="0" sz="1000" spc="-20">
                <a:latin typeface="Times New Roman"/>
                <a:cs typeface="Times New Roman"/>
              </a:rPr>
              <a:t>la loi qui </a:t>
            </a:r>
            <a:r>
              <a:rPr dirty="0" sz="1000" spc="-10">
                <a:latin typeface="Times New Roman"/>
                <a:cs typeface="Times New Roman"/>
              </a:rPr>
              <a:t>me </a:t>
            </a:r>
            <a:r>
              <a:rPr dirty="0" sz="1000" spc="-15">
                <a:latin typeface="Times New Roman"/>
                <a:cs typeface="Times New Roman"/>
              </a:rPr>
              <a:t>pousse à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15">
                <a:latin typeface="Times New Roman"/>
                <a:cs typeface="Times New Roman"/>
              </a:rPr>
              <a:t>en colère.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20">
                <a:latin typeface="Times New Roman"/>
                <a:cs typeface="Times New Roman"/>
              </a:rPr>
              <a:t>général  on </a:t>
            </a:r>
            <a:r>
              <a:rPr dirty="0" sz="1000" spc="-30">
                <a:latin typeface="Times New Roman"/>
                <a:cs typeface="Times New Roman"/>
              </a:rPr>
              <a:t>l’ignore. </a:t>
            </a:r>
            <a:r>
              <a:rPr dirty="0" sz="1000" spc="-20">
                <a:latin typeface="Times New Roman"/>
                <a:cs typeface="Times New Roman"/>
              </a:rPr>
              <a:t>Ainsi </a:t>
            </a:r>
            <a:r>
              <a:rPr dirty="0" sz="1000" spc="-35">
                <a:latin typeface="Times New Roman"/>
                <a:cs typeface="Times New Roman"/>
              </a:rPr>
              <a:t>y </a:t>
            </a:r>
            <a:r>
              <a:rPr dirty="0" sz="1000" spc="-10">
                <a:latin typeface="Times New Roman"/>
                <a:cs typeface="Times New Roman"/>
              </a:rPr>
              <a:t>a-t-il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25">
                <a:latin typeface="Times New Roman"/>
                <a:cs typeface="Times New Roman"/>
              </a:rPr>
              <a:t>faux </a:t>
            </a:r>
            <a:r>
              <a:rPr dirty="0" sz="1000" spc="-10">
                <a:latin typeface="Times New Roman"/>
                <a:cs typeface="Times New Roman"/>
              </a:rPr>
              <a:t>maîtres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25">
                <a:latin typeface="Times New Roman"/>
                <a:cs typeface="Times New Roman"/>
              </a:rPr>
              <a:t>faux </a:t>
            </a:r>
            <a:r>
              <a:rPr dirty="0" sz="1000" spc="-15">
                <a:latin typeface="Times New Roman"/>
                <a:cs typeface="Times New Roman"/>
              </a:rPr>
              <a:t>es-  </a:t>
            </a:r>
            <a:r>
              <a:rPr dirty="0" sz="1000" spc="-25">
                <a:latin typeface="Times New Roman"/>
                <a:cs typeface="Times New Roman"/>
              </a:rPr>
              <a:t>claves. </a:t>
            </a:r>
            <a:r>
              <a:rPr dirty="0" sz="1000" spc="-5">
                <a:latin typeface="Times New Roman"/>
                <a:cs typeface="Times New Roman"/>
              </a:rPr>
              <a:t>Le maître </a:t>
            </a:r>
            <a:r>
              <a:rPr dirty="0" sz="1000" spc="-15">
                <a:latin typeface="Times New Roman"/>
                <a:cs typeface="Times New Roman"/>
              </a:rPr>
              <a:t>victime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25">
                <a:latin typeface="Times New Roman"/>
                <a:cs typeface="Times New Roman"/>
              </a:rPr>
              <a:t>pulsions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20">
                <a:latin typeface="Times New Roman"/>
                <a:cs typeface="Times New Roman"/>
              </a:rPr>
              <a:t>moins </a:t>
            </a:r>
            <a:r>
              <a:rPr dirty="0" sz="1000" spc="-10">
                <a:latin typeface="Times New Roman"/>
                <a:cs typeface="Times New Roman"/>
              </a:rPr>
              <a:t>libre  </a:t>
            </a:r>
            <a:r>
              <a:rPr dirty="0" sz="1000" spc="-40">
                <a:latin typeface="Times New Roman"/>
                <a:cs typeface="Times New Roman"/>
              </a:rPr>
              <a:t>qu’un </a:t>
            </a:r>
            <a:r>
              <a:rPr dirty="0" sz="1000" spc="-25">
                <a:latin typeface="Times New Roman"/>
                <a:cs typeface="Times New Roman"/>
              </a:rPr>
              <a:t>esclave </a:t>
            </a:r>
            <a:r>
              <a:rPr dirty="0" sz="1000" spc="-20">
                <a:latin typeface="Times New Roman"/>
                <a:cs typeface="Times New Roman"/>
              </a:rPr>
              <a:t>qui subit quelque </a:t>
            </a:r>
            <a:r>
              <a:rPr dirty="0" sz="1000" spc="-15">
                <a:latin typeface="Times New Roman"/>
                <a:cs typeface="Times New Roman"/>
              </a:rPr>
              <a:t>chose sur quoi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10">
                <a:latin typeface="Times New Roman"/>
                <a:cs typeface="Times New Roman"/>
              </a:rPr>
              <a:t>peut  intervenir. </a:t>
            </a:r>
            <a:r>
              <a:rPr dirty="0" sz="1000" spc="-5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désir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puissance,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richesses,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gloire, 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femmes,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cache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forme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d’esclavage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celui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pos-  sède </a:t>
            </a:r>
            <a:r>
              <a:rPr dirty="0" sz="1000" spc="-20">
                <a:latin typeface="Times New Roman"/>
                <a:cs typeface="Times New Roman"/>
              </a:rPr>
              <a:t>ces biens. </a:t>
            </a:r>
            <a:r>
              <a:rPr dirty="0" sz="1000">
                <a:latin typeface="Times New Roman"/>
                <a:cs typeface="Times New Roman"/>
              </a:rPr>
              <a:t>Car </a:t>
            </a:r>
            <a:r>
              <a:rPr dirty="0" sz="1000" spc="-20">
                <a:latin typeface="Times New Roman"/>
                <a:cs typeface="Times New Roman"/>
              </a:rPr>
              <a:t>plus il </a:t>
            </a:r>
            <a:r>
              <a:rPr dirty="0" sz="1000" spc="-15">
                <a:latin typeface="Times New Roman"/>
                <a:cs typeface="Times New Roman"/>
              </a:rPr>
              <a:t>en a </a:t>
            </a:r>
            <a:r>
              <a:rPr dirty="0" sz="1000" spc="-20">
                <a:latin typeface="Times New Roman"/>
                <a:cs typeface="Times New Roman"/>
              </a:rPr>
              <a:t>plus il </a:t>
            </a:r>
            <a:r>
              <a:rPr dirty="0" sz="1000" spc="-15">
                <a:latin typeface="Times New Roman"/>
                <a:cs typeface="Times New Roman"/>
              </a:rPr>
              <a:t>en désire dans une  frénétique boulimie. Il ne </a:t>
            </a:r>
            <a:r>
              <a:rPr dirty="0" sz="1000" spc="-40">
                <a:latin typeface="Times New Roman"/>
                <a:cs typeface="Times New Roman"/>
              </a:rPr>
              <a:t>s’agit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20">
                <a:latin typeface="Times New Roman"/>
                <a:cs typeface="Times New Roman"/>
              </a:rPr>
              <a:t>seulement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5">
                <a:latin typeface="Times New Roman"/>
                <a:cs typeface="Times New Roman"/>
              </a:rPr>
              <a:t>maî-  triser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15">
                <a:latin typeface="Times New Roman"/>
                <a:cs typeface="Times New Roman"/>
              </a:rPr>
              <a:t>désirs, encore faut-il </a:t>
            </a:r>
            <a:r>
              <a:rPr dirty="0" sz="1000" spc="-5">
                <a:latin typeface="Times New Roman"/>
                <a:cs typeface="Times New Roman"/>
              </a:rPr>
              <a:t>maîtriser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25">
                <a:latin typeface="Times New Roman"/>
                <a:cs typeface="Times New Roman"/>
              </a:rPr>
              <a:t>impulsions  </a:t>
            </a:r>
            <a:r>
              <a:rPr dirty="0" sz="1000" spc="-40">
                <a:latin typeface="Times New Roman"/>
                <a:cs typeface="Times New Roman"/>
              </a:rPr>
              <a:t>c’est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5">
                <a:latin typeface="Times New Roman"/>
                <a:cs typeface="Times New Roman"/>
              </a:rPr>
              <a:t>dire </a:t>
            </a:r>
            <a:r>
              <a:rPr dirty="0" sz="1000" spc="-20">
                <a:latin typeface="Times New Roman"/>
                <a:cs typeface="Times New Roman"/>
              </a:rPr>
              <a:t>son </a:t>
            </a:r>
            <a:r>
              <a:rPr dirty="0" sz="1000" spc="-15">
                <a:latin typeface="Times New Roman"/>
                <a:cs typeface="Times New Roman"/>
              </a:rPr>
              <a:t>action. </a:t>
            </a:r>
            <a:r>
              <a:rPr dirty="0" sz="1000" spc="-10">
                <a:latin typeface="Times New Roman"/>
                <a:cs typeface="Times New Roman"/>
              </a:rPr>
              <a:t>On </a:t>
            </a:r>
            <a:r>
              <a:rPr dirty="0" sz="1000" spc="-5">
                <a:latin typeface="Times New Roman"/>
                <a:cs typeface="Times New Roman"/>
              </a:rPr>
              <a:t>maîtrise </a:t>
            </a:r>
            <a:r>
              <a:rPr dirty="0" sz="1000" spc="-20">
                <a:latin typeface="Times New Roman"/>
                <a:cs typeface="Times New Roman"/>
              </a:rPr>
              <a:t>ainsi sa vie </a:t>
            </a:r>
            <a:r>
              <a:rPr dirty="0" sz="1000" spc="-15">
                <a:latin typeface="Times New Roman"/>
                <a:cs typeface="Times New Roman"/>
              </a:rPr>
              <a:t>sociale.  </a:t>
            </a:r>
            <a:r>
              <a:rPr dirty="0" sz="1000" spc="-1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vraie </a:t>
            </a:r>
            <a:r>
              <a:rPr dirty="0" sz="1000" spc="-5">
                <a:latin typeface="Times New Roman"/>
                <a:cs typeface="Times New Roman"/>
              </a:rPr>
              <a:t>liberté </a:t>
            </a:r>
            <a:r>
              <a:rPr dirty="0" sz="1000" spc="-15">
                <a:latin typeface="Times New Roman"/>
                <a:cs typeface="Times New Roman"/>
              </a:rPr>
              <a:t>est du </a:t>
            </a:r>
            <a:r>
              <a:rPr dirty="0" sz="1000" spc="-5">
                <a:latin typeface="Times New Roman"/>
                <a:cs typeface="Times New Roman"/>
              </a:rPr>
              <a:t>côté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 spc="-20">
                <a:latin typeface="Times New Roman"/>
                <a:cs typeface="Times New Roman"/>
              </a:rPr>
              <a:t>savoir. </a:t>
            </a:r>
            <a:r>
              <a:rPr dirty="0" sz="1000" spc="-10">
                <a:latin typeface="Times New Roman"/>
                <a:cs typeface="Times New Roman"/>
              </a:rPr>
              <a:t>En me libérant de  </a:t>
            </a:r>
            <a:r>
              <a:rPr dirty="0" sz="1000" spc="-20">
                <a:latin typeface="Times New Roman"/>
                <a:cs typeface="Times New Roman"/>
              </a:rPr>
              <a:t>mes </a:t>
            </a:r>
            <a:r>
              <a:rPr dirty="0" sz="1000" spc="-25">
                <a:latin typeface="Times New Roman"/>
                <a:cs typeface="Times New Roman"/>
              </a:rPr>
              <a:t>fausses </a:t>
            </a:r>
            <a:r>
              <a:rPr dirty="0" sz="1000" spc="-20">
                <a:latin typeface="Times New Roman"/>
                <a:cs typeface="Times New Roman"/>
              </a:rPr>
              <a:t>croyances,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0">
                <a:latin typeface="Times New Roman"/>
                <a:cs typeface="Times New Roman"/>
              </a:rPr>
              <a:t>me libère de moi-même.</a:t>
            </a:r>
            <a:r>
              <a:rPr dirty="0" sz="1000" spc="-1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Obéir 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raison </a:t>
            </a:r>
            <a:r>
              <a:rPr dirty="0" sz="1000" spc="-40">
                <a:latin typeface="Times New Roman"/>
                <a:cs typeface="Times New Roman"/>
              </a:rPr>
              <a:t>c’est </a:t>
            </a:r>
            <a:r>
              <a:rPr dirty="0" sz="1000" spc="-25">
                <a:latin typeface="Times New Roman"/>
                <a:cs typeface="Times New Roman"/>
              </a:rPr>
              <a:t>s’aﬀranchir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ses fautes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ne pas se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sou-  </a:t>
            </a:r>
            <a:r>
              <a:rPr dirty="0" sz="1000" spc="-5">
                <a:latin typeface="Times New Roman"/>
                <a:cs typeface="Times New Roman"/>
              </a:rPr>
              <a:t>mettre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ses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aﬀects.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maître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40">
                <a:latin typeface="Times New Roman"/>
                <a:cs typeface="Times New Roman"/>
              </a:rPr>
              <a:t> l’esclave </a:t>
            </a:r>
            <a:r>
              <a:rPr dirty="0" sz="1000" spc="-15">
                <a:latin typeface="Times New Roman"/>
                <a:cs typeface="Times New Roman"/>
              </a:rPr>
              <a:t>soumet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der-  </a:t>
            </a:r>
            <a:r>
              <a:rPr dirty="0" sz="1000" spc="-10">
                <a:latin typeface="Times New Roman"/>
                <a:cs typeface="Times New Roman"/>
              </a:rPr>
              <a:t>nier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15">
                <a:latin typeface="Times New Roman"/>
                <a:cs typeface="Times New Roman"/>
              </a:rPr>
              <a:t>aﬀects, </a:t>
            </a:r>
            <a:r>
              <a:rPr dirty="0" sz="1000" spc="-10">
                <a:latin typeface="Times New Roman"/>
                <a:cs typeface="Times New Roman"/>
              </a:rPr>
              <a:t>comme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peur </a:t>
            </a:r>
            <a:r>
              <a:rPr dirty="0" sz="1000" spc="-15">
                <a:latin typeface="Times New Roman"/>
                <a:cs typeface="Times New Roman"/>
              </a:rPr>
              <a:t>du fouet. Il ne </a:t>
            </a:r>
            <a:r>
              <a:rPr dirty="0" sz="1000" spc="-40">
                <a:latin typeface="Times New Roman"/>
                <a:cs typeface="Times New Roman"/>
              </a:rPr>
              <a:t>s’agit </a:t>
            </a:r>
            <a:r>
              <a:rPr dirty="0" sz="1000" spc="-15">
                <a:latin typeface="Times New Roman"/>
                <a:cs typeface="Times New Roman"/>
              </a:rPr>
              <a:t>pas  </a:t>
            </a:r>
            <a:r>
              <a:rPr dirty="0" sz="1000" spc="-25">
                <a:latin typeface="Times New Roman"/>
                <a:cs typeface="Times New Roman"/>
              </a:rPr>
              <a:t>d’obéissance </a:t>
            </a:r>
            <a:r>
              <a:rPr dirty="0" sz="1000" spc="-15">
                <a:latin typeface="Times New Roman"/>
                <a:cs typeface="Times New Roman"/>
              </a:rPr>
              <a:t>mais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soumission. </a:t>
            </a: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réduit </a:t>
            </a:r>
            <a:r>
              <a:rPr dirty="0" sz="1000" spc="-15">
                <a:latin typeface="Times New Roman"/>
                <a:cs typeface="Times New Roman"/>
              </a:rPr>
              <a:t>en eﬀet, à  </a:t>
            </a:r>
            <a:r>
              <a:rPr dirty="0" sz="1000" spc="-30">
                <a:latin typeface="Times New Roman"/>
                <a:cs typeface="Times New Roman"/>
              </a:rPr>
              <a:t>l’état </a:t>
            </a:r>
            <a:r>
              <a:rPr dirty="0" sz="1000" spc="-25">
                <a:latin typeface="Times New Roman"/>
                <a:cs typeface="Times New Roman"/>
              </a:rPr>
              <a:t>d’outil,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moyen……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8191" y="6800304"/>
            <a:ext cx="27019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065" indent="-126364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39700" algn="l"/>
              </a:tabLst>
            </a:pPr>
            <a:r>
              <a:rPr dirty="0" sz="1000" spc="-5" b="1">
                <a:latin typeface="Times New Roman"/>
                <a:cs typeface="Times New Roman"/>
              </a:rPr>
              <a:t>Discipliner </a:t>
            </a:r>
            <a:r>
              <a:rPr dirty="0" sz="1000" spc="0" b="1">
                <a:latin typeface="Times New Roman"/>
                <a:cs typeface="Times New Roman"/>
              </a:rPr>
              <a:t>ses </a:t>
            </a:r>
            <a:r>
              <a:rPr dirty="0" sz="1000" spc="-10" b="1">
                <a:latin typeface="Times New Roman"/>
                <a:cs typeface="Times New Roman"/>
              </a:rPr>
              <a:t>représentations, </a:t>
            </a:r>
            <a:r>
              <a:rPr dirty="0" sz="1000" spc="-5" b="1">
                <a:latin typeface="Times New Roman"/>
                <a:cs typeface="Times New Roman"/>
              </a:rPr>
              <a:t>les opinions</a:t>
            </a:r>
            <a:r>
              <a:rPr dirty="0" sz="1000" spc="-25" b="1">
                <a:latin typeface="Times New Roman"/>
                <a:cs typeface="Times New Roman"/>
              </a:rPr>
              <a:t> </a:t>
            </a:r>
            <a:r>
              <a:rPr dirty="0" sz="1000" spc="-10" b="1">
                <a:latin typeface="Times New Roman"/>
                <a:cs typeface="Times New Roman"/>
              </a:rPr>
              <a:t>que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54811" y="6952069"/>
            <a:ext cx="10648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30" b="1">
                <a:latin typeface="Times New Roman"/>
                <a:cs typeface="Times New Roman"/>
              </a:rPr>
              <a:t>l’on </a:t>
            </a:r>
            <a:r>
              <a:rPr dirty="0" sz="1000" spc="0" b="1">
                <a:latin typeface="Times New Roman"/>
                <a:cs typeface="Times New Roman"/>
              </a:rPr>
              <a:t>se </a:t>
            </a:r>
            <a:r>
              <a:rPr dirty="0" sz="1000" spc="-5" b="1">
                <a:latin typeface="Times New Roman"/>
                <a:cs typeface="Times New Roman"/>
              </a:rPr>
              <a:t>fait </a:t>
            </a:r>
            <a:r>
              <a:rPr dirty="0" sz="1000" spc="-10" b="1">
                <a:latin typeface="Times New Roman"/>
                <a:cs typeface="Times New Roman"/>
              </a:rPr>
              <a:t>sur</a:t>
            </a:r>
            <a:r>
              <a:rPr dirty="0" sz="1000" spc="-25" b="1">
                <a:latin typeface="Times New Roman"/>
                <a:cs typeface="Times New Roman"/>
              </a:rPr>
              <a:t> </a:t>
            </a:r>
            <a:r>
              <a:rPr dirty="0" sz="1000" spc="-5" b="1">
                <a:latin typeface="Times New Roman"/>
                <a:cs typeface="Times New Roman"/>
              </a:rPr>
              <a:t>tout.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7298779"/>
            <a:ext cx="2828290" cy="1630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cause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ces </a:t>
            </a:r>
            <a:r>
              <a:rPr dirty="0" sz="1000" spc="-15">
                <a:latin typeface="Times New Roman"/>
                <a:cs typeface="Times New Roman"/>
              </a:rPr>
              <a:t>représentations que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15">
                <a:latin typeface="Times New Roman"/>
                <a:cs typeface="Times New Roman"/>
              </a:rPr>
              <a:t>désire mal 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15">
                <a:latin typeface="Times New Roman"/>
                <a:cs typeface="Times New Roman"/>
              </a:rPr>
              <a:t>faute. </a:t>
            </a:r>
            <a:r>
              <a:rPr dirty="0" sz="1000" spc="-20">
                <a:latin typeface="Times New Roman"/>
                <a:cs typeface="Times New Roman"/>
              </a:rPr>
              <a:t>Dans </a:t>
            </a:r>
            <a:r>
              <a:rPr dirty="0" sz="1000" spc="-30">
                <a:latin typeface="Times New Roman"/>
                <a:cs typeface="Times New Roman"/>
              </a:rPr>
              <a:t>l’ordre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5">
                <a:latin typeface="Times New Roman"/>
                <a:cs typeface="Times New Roman"/>
              </a:rPr>
              <a:t>l’éducation au </a:t>
            </a:r>
            <a:r>
              <a:rPr dirty="0" sz="1000" spc="-10">
                <a:latin typeface="Times New Roman"/>
                <a:cs typeface="Times New Roman"/>
              </a:rPr>
              <a:t>bonheur,  </a:t>
            </a:r>
            <a:r>
              <a:rPr dirty="0" sz="1000" spc="-25">
                <a:latin typeface="Times New Roman"/>
                <a:cs typeface="Times New Roman"/>
              </a:rPr>
              <a:t>elles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doivent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être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prioritairement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réﬂéchies.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C’est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tra-  </a:t>
            </a:r>
            <a:r>
              <a:rPr dirty="0" sz="1000" spc="-30">
                <a:latin typeface="Times New Roman"/>
                <a:cs typeface="Times New Roman"/>
              </a:rPr>
              <a:t>vail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20">
                <a:latin typeface="Times New Roman"/>
                <a:cs typeface="Times New Roman"/>
              </a:rPr>
              <a:t>nous </a:t>
            </a:r>
            <a:r>
              <a:rPr dirty="0" sz="1000" spc="-30">
                <a:latin typeface="Times New Roman"/>
                <a:cs typeface="Times New Roman"/>
              </a:rPr>
              <a:t>vous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invitons.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5750" algn="l"/>
              </a:tabLst>
            </a:pPr>
            <a:r>
              <a:rPr dirty="0" sz="1400" spc="10" b="1">
                <a:latin typeface="Times New Roman"/>
                <a:cs typeface="Times New Roman"/>
              </a:rPr>
              <a:t>2	Ils </a:t>
            </a:r>
            <a:r>
              <a:rPr dirty="0" sz="1400" spc="5" b="1">
                <a:latin typeface="Times New Roman"/>
                <a:cs typeface="Times New Roman"/>
              </a:rPr>
              <a:t>disent, </a:t>
            </a:r>
            <a:r>
              <a:rPr dirty="0" sz="1400" spc="10" b="1">
                <a:latin typeface="Times New Roman"/>
                <a:cs typeface="Times New Roman"/>
              </a:rPr>
              <a:t>il</a:t>
            </a:r>
            <a:r>
              <a:rPr dirty="0" sz="1400" spc="-5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répond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 spc="-30">
                <a:latin typeface="Times New Roman"/>
                <a:cs typeface="Times New Roman"/>
              </a:rPr>
              <a:t>Voilà </a:t>
            </a:r>
            <a:r>
              <a:rPr dirty="0" sz="1000" spc="-20">
                <a:latin typeface="Times New Roman"/>
                <a:cs typeface="Times New Roman"/>
              </a:rPr>
              <a:t>quelques </a:t>
            </a:r>
            <a:r>
              <a:rPr dirty="0" sz="1000" spc="-15">
                <a:latin typeface="Times New Roman"/>
                <a:cs typeface="Times New Roman"/>
              </a:rPr>
              <a:t>réponses </a:t>
            </a:r>
            <a:r>
              <a:rPr dirty="0" sz="1000" spc="-5">
                <a:latin typeface="Times New Roman"/>
                <a:cs typeface="Times New Roman"/>
              </a:rPr>
              <a:t>d'Epictète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5">
                <a:latin typeface="Times New Roman"/>
                <a:cs typeface="Times New Roman"/>
              </a:rPr>
              <a:t>interrogations  fréquentes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cachent </a:t>
            </a:r>
            <a:r>
              <a:rPr dirty="0" sz="1000" spc="-20">
                <a:latin typeface="Times New Roman"/>
                <a:cs typeface="Times New Roman"/>
              </a:rPr>
              <a:t>des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préjugés.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9159176"/>
            <a:ext cx="282829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36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2.1	</a:t>
            </a:r>
            <a:r>
              <a:rPr dirty="0" sz="1200" b="1">
                <a:latin typeface="Times New Roman"/>
                <a:cs typeface="Times New Roman"/>
              </a:rPr>
              <a:t>Ils</a:t>
            </a:r>
            <a:r>
              <a:rPr dirty="0" sz="1200" spc="-9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disent</a:t>
            </a:r>
            <a:r>
              <a:rPr dirty="0" sz="1200" spc="-9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:</a:t>
            </a:r>
            <a:r>
              <a:rPr dirty="0" sz="1200" spc="-9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parfois</a:t>
            </a:r>
            <a:r>
              <a:rPr dirty="0" sz="1200" spc="-95" b="1">
                <a:latin typeface="Times New Roman"/>
                <a:cs typeface="Times New Roman"/>
              </a:rPr>
              <a:t> </a:t>
            </a:r>
            <a:r>
              <a:rPr dirty="0" sz="1200" spc="25" b="1">
                <a:latin typeface="Times New Roman"/>
                <a:cs typeface="Times New Roman"/>
              </a:rPr>
              <a:t>je</a:t>
            </a:r>
            <a:r>
              <a:rPr dirty="0" sz="1200" spc="-95" b="1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Times New Roman"/>
                <a:cs typeface="Times New Roman"/>
              </a:rPr>
              <a:t>n’ai</a:t>
            </a:r>
            <a:r>
              <a:rPr dirty="0" sz="1200" spc="-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pas</a:t>
            </a:r>
            <a:r>
              <a:rPr dirty="0" sz="1200" spc="-9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le</a:t>
            </a:r>
            <a:r>
              <a:rPr dirty="0" sz="1200" spc="-95" b="1">
                <a:latin typeface="Times New Roman"/>
                <a:cs typeface="Times New Roman"/>
              </a:rPr>
              <a:t> </a:t>
            </a:r>
            <a:r>
              <a:rPr dirty="0" sz="1200" spc="-15" b="1">
                <a:latin typeface="Times New Roman"/>
                <a:cs typeface="Times New Roman"/>
              </a:rPr>
              <a:t>choix…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9486481"/>
            <a:ext cx="282829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latin typeface="Times New Roman"/>
                <a:cs typeface="Times New Roman"/>
              </a:rPr>
              <a:t>Souvent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on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confond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obéit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des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lois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nécessaires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(qui  ne </a:t>
            </a:r>
            <a:r>
              <a:rPr dirty="0" sz="1000" spc="-20">
                <a:latin typeface="Times New Roman"/>
                <a:cs typeface="Times New Roman"/>
              </a:rPr>
              <a:t>peuvent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10">
                <a:latin typeface="Times New Roman"/>
                <a:cs typeface="Times New Roman"/>
              </a:rPr>
              <a:t>autrement)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18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ma </a:t>
            </a:r>
            <a:r>
              <a:rPr dirty="0" sz="1000" spc="-15">
                <a:latin typeface="Times New Roman"/>
                <a:cs typeface="Times New Roman"/>
              </a:rPr>
              <a:t>paresse </a:t>
            </a:r>
            <a:r>
              <a:rPr dirty="0" sz="1000" spc="-20">
                <a:latin typeface="Times New Roman"/>
                <a:cs typeface="Times New Roman"/>
              </a:rPr>
              <a:t>qui consiste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913328" y="914334"/>
            <a:ext cx="2662245" cy="35410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830573" y="4594656"/>
            <a:ext cx="435609" cy="162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30" i="1">
                <a:latin typeface="Cambria"/>
                <a:cs typeface="Cambria"/>
              </a:rPr>
              <a:t>acrylique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30573" y="4983950"/>
            <a:ext cx="2828290" cy="26701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10">
                <a:latin typeface="Times New Roman"/>
                <a:cs typeface="Times New Roman"/>
              </a:rPr>
              <a:t>me </a:t>
            </a:r>
            <a:r>
              <a:rPr dirty="0" sz="1000" spc="-15">
                <a:latin typeface="Times New Roman"/>
                <a:cs typeface="Times New Roman"/>
              </a:rPr>
              <a:t>laisser </a:t>
            </a:r>
            <a:r>
              <a:rPr dirty="0" sz="1000" spc="-20">
                <a:latin typeface="Times New Roman"/>
                <a:cs typeface="Times New Roman"/>
              </a:rPr>
              <a:t>guider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circonstances…niant </a:t>
            </a:r>
            <a:r>
              <a:rPr dirty="0" sz="1000" spc="-20">
                <a:latin typeface="Times New Roman"/>
                <a:cs typeface="Times New Roman"/>
              </a:rPr>
              <a:t>ainsi la  </a:t>
            </a:r>
            <a:r>
              <a:rPr dirty="0" sz="1000" spc="-5">
                <a:latin typeface="Times New Roman"/>
                <a:cs typeface="Times New Roman"/>
              </a:rPr>
              <a:t>liberté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choix.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0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répond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0">
                <a:latin typeface="Times New Roman"/>
                <a:cs typeface="Times New Roman"/>
              </a:rPr>
              <a:t>En toutes </a:t>
            </a:r>
            <a:r>
              <a:rPr dirty="0" sz="1000" spc="-20">
                <a:latin typeface="Times New Roman"/>
                <a:cs typeface="Times New Roman"/>
              </a:rPr>
              <a:t>choses, il faut </a:t>
            </a:r>
            <a:r>
              <a:rPr dirty="0" sz="1000" spc="-15">
                <a:latin typeface="Times New Roman"/>
                <a:cs typeface="Times New Roman"/>
              </a:rPr>
              <a:t>faire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dépend 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soi,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 spc="-10">
                <a:latin typeface="Times New Roman"/>
                <a:cs typeface="Times New Roman"/>
              </a:rPr>
              <a:t>reste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10">
                <a:latin typeface="Times New Roman"/>
                <a:cs typeface="Times New Roman"/>
              </a:rPr>
              <a:t>ferme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tranquille. </a:t>
            </a:r>
            <a:r>
              <a:rPr dirty="0" sz="1000" spc="-5">
                <a:latin typeface="Times New Roman"/>
                <a:cs typeface="Times New Roman"/>
              </a:rPr>
              <a:t>Je </a:t>
            </a:r>
            <a:r>
              <a:rPr dirty="0" sz="1000" spc="-25">
                <a:latin typeface="Times New Roman"/>
                <a:cs typeface="Times New Roman"/>
              </a:rPr>
              <a:t>suis obligé  </a:t>
            </a:r>
            <a:r>
              <a:rPr dirty="0" sz="1000" spc="-10">
                <a:latin typeface="Times New Roman"/>
                <a:cs typeface="Times New Roman"/>
              </a:rPr>
              <a:t>de m'embarquer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">
                <a:latin typeface="Times New Roman"/>
                <a:cs typeface="Times New Roman"/>
              </a:rPr>
              <a:t>dois-je </a:t>
            </a:r>
            <a:r>
              <a:rPr dirty="0" sz="1000" spc="-15">
                <a:latin typeface="Times New Roman"/>
                <a:cs typeface="Times New Roman"/>
              </a:rPr>
              <a:t>donc faire </a:t>
            </a:r>
            <a:r>
              <a:rPr dirty="0" sz="1000" spc="-5">
                <a:latin typeface="Times New Roman"/>
                <a:cs typeface="Times New Roman"/>
              </a:rPr>
              <a:t>? </a:t>
            </a:r>
            <a:r>
              <a:rPr dirty="0" sz="1000" spc="-25">
                <a:latin typeface="Times New Roman"/>
                <a:cs typeface="Times New Roman"/>
              </a:rPr>
              <a:t>Bien </a:t>
            </a:r>
            <a:r>
              <a:rPr dirty="0" sz="1000" spc="-20">
                <a:latin typeface="Times New Roman"/>
                <a:cs typeface="Times New Roman"/>
              </a:rPr>
              <a:t>choisir le  </a:t>
            </a:r>
            <a:r>
              <a:rPr dirty="0" sz="1000" spc="-25">
                <a:latin typeface="Times New Roman"/>
                <a:cs typeface="Times New Roman"/>
              </a:rPr>
              <a:t>vaisseau,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pilote,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matelots, </a:t>
            </a:r>
            <a:r>
              <a:rPr dirty="0" sz="1000" spc="-20">
                <a:latin typeface="Times New Roman"/>
                <a:cs typeface="Times New Roman"/>
              </a:rPr>
              <a:t>la saison, le </a:t>
            </a:r>
            <a:r>
              <a:rPr dirty="0" sz="1000" spc="0">
                <a:latin typeface="Times New Roman"/>
                <a:cs typeface="Times New Roman"/>
              </a:rPr>
              <a:t>jour, </a:t>
            </a:r>
            <a:r>
              <a:rPr dirty="0" sz="1000" spc="-20">
                <a:latin typeface="Times New Roman"/>
                <a:cs typeface="Times New Roman"/>
              </a:rPr>
              <a:t>le vent,  </a:t>
            </a:r>
            <a:r>
              <a:rPr dirty="0" sz="1000" spc="-25">
                <a:latin typeface="Times New Roman"/>
                <a:cs typeface="Times New Roman"/>
              </a:rPr>
              <a:t>voilà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tout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dépend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moi.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Dès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Times New Roman"/>
                <a:cs typeface="Times New Roman"/>
              </a:rPr>
              <a:t>je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suis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en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pleine  </a:t>
            </a:r>
            <a:r>
              <a:rPr dirty="0" sz="1000" spc="-5">
                <a:latin typeface="Times New Roman"/>
                <a:cs typeface="Times New Roman"/>
              </a:rPr>
              <a:t>mer, </a:t>
            </a:r>
            <a:r>
              <a:rPr dirty="0" sz="1000" spc="-20">
                <a:latin typeface="Times New Roman"/>
                <a:cs typeface="Times New Roman"/>
              </a:rPr>
              <a:t>il survient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20">
                <a:latin typeface="Times New Roman"/>
                <a:cs typeface="Times New Roman"/>
              </a:rPr>
              <a:t>grosse </a:t>
            </a:r>
            <a:r>
              <a:rPr dirty="0" sz="1000" spc="-5">
                <a:latin typeface="Times New Roman"/>
                <a:cs typeface="Times New Roman"/>
              </a:rPr>
              <a:t>tempête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10">
                <a:latin typeface="Times New Roman"/>
                <a:cs typeface="Times New Roman"/>
              </a:rPr>
              <a:t>ce n'est </a:t>
            </a:r>
            <a:r>
              <a:rPr dirty="0" sz="1000" spc="-20">
                <a:latin typeface="Times New Roman"/>
                <a:cs typeface="Times New Roman"/>
              </a:rPr>
              <a:t>plus là mon  </a:t>
            </a:r>
            <a:r>
              <a:rPr dirty="0" sz="1000" spc="-15">
                <a:latin typeface="Times New Roman"/>
                <a:cs typeface="Times New Roman"/>
              </a:rPr>
              <a:t>aﬀaire, </a:t>
            </a:r>
            <a:r>
              <a:rPr dirty="0" sz="1000" spc="-5">
                <a:latin typeface="Times New Roman"/>
                <a:cs typeface="Times New Roman"/>
              </a:rPr>
              <a:t>c'est </a:t>
            </a:r>
            <a:r>
              <a:rPr dirty="0" sz="1000" spc="-10">
                <a:latin typeface="Times New Roman"/>
                <a:cs typeface="Times New Roman"/>
              </a:rPr>
              <a:t>l'aﬀaire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 spc="-10">
                <a:latin typeface="Times New Roman"/>
                <a:cs typeface="Times New Roman"/>
              </a:rPr>
              <a:t>pilote. </a:t>
            </a:r>
            <a:r>
              <a:rPr dirty="0" sz="1000" spc="-5">
                <a:latin typeface="Times New Roman"/>
                <a:cs typeface="Times New Roman"/>
              </a:rPr>
              <a:t>Le </a:t>
            </a:r>
            <a:r>
              <a:rPr dirty="0" sz="1000" spc="-25">
                <a:latin typeface="Times New Roman"/>
                <a:cs typeface="Times New Roman"/>
              </a:rPr>
              <a:t>vaisseau </a:t>
            </a:r>
            <a:r>
              <a:rPr dirty="0" sz="1000" spc="-20">
                <a:latin typeface="Times New Roman"/>
                <a:cs typeface="Times New Roman"/>
              </a:rPr>
              <a:t>coule </a:t>
            </a:r>
            <a:r>
              <a:rPr dirty="0" sz="1000" spc="-15">
                <a:latin typeface="Times New Roman"/>
                <a:cs typeface="Times New Roman"/>
              </a:rPr>
              <a:t>à fond,  que </a:t>
            </a:r>
            <a:r>
              <a:rPr dirty="0" sz="1000" spc="-5">
                <a:latin typeface="Times New Roman"/>
                <a:cs typeface="Times New Roman"/>
              </a:rPr>
              <a:t>dois-je </a:t>
            </a:r>
            <a:r>
              <a:rPr dirty="0" sz="1000" spc="-15">
                <a:latin typeface="Times New Roman"/>
                <a:cs typeface="Times New Roman"/>
              </a:rPr>
              <a:t>faire </a:t>
            </a:r>
            <a:r>
              <a:rPr dirty="0" sz="1000" spc="-5">
                <a:latin typeface="Times New Roman"/>
                <a:cs typeface="Times New Roman"/>
              </a:rPr>
              <a:t>? Je </a:t>
            </a:r>
            <a:r>
              <a:rPr dirty="0" sz="1000" spc="-25">
                <a:latin typeface="Times New Roman"/>
                <a:cs typeface="Times New Roman"/>
              </a:rPr>
              <a:t>fais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dépend </a:t>
            </a:r>
            <a:r>
              <a:rPr dirty="0" sz="1000" spc="-10">
                <a:latin typeface="Times New Roman"/>
                <a:cs typeface="Times New Roman"/>
              </a:rPr>
              <a:t>de moi,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ne  criaille </a:t>
            </a:r>
            <a:r>
              <a:rPr dirty="0" sz="1000" spc="-10">
                <a:latin typeface="Times New Roman"/>
                <a:cs typeface="Times New Roman"/>
              </a:rPr>
              <a:t>point,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10">
                <a:latin typeface="Times New Roman"/>
                <a:cs typeface="Times New Roman"/>
              </a:rPr>
              <a:t>me tourmente point. </a:t>
            </a:r>
            <a:r>
              <a:rPr dirty="0" sz="1000" spc="-5">
                <a:latin typeface="Times New Roman"/>
                <a:cs typeface="Times New Roman"/>
              </a:rPr>
              <a:t>Je </a:t>
            </a:r>
            <a:r>
              <a:rPr dirty="0" sz="1000" spc="-20">
                <a:latin typeface="Times New Roman"/>
                <a:cs typeface="Times New Roman"/>
              </a:rPr>
              <a:t>sais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10">
                <a:latin typeface="Times New Roman"/>
                <a:cs typeface="Times New Roman"/>
              </a:rPr>
              <a:t>tout  ce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est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né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doit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mourir,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c'est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loi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générale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;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il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faut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donc  que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Times New Roman"/>
                <a:cs typeface="Times New Roman"/>
              </a:rPr>
              <a:t>je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meure.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Je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suis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l'éternité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;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Times New Roman"/>
                <a:cs typeface="Times New Roman"/>
              </a:rPr>
              <a:t>je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suis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homme, 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5">
                <a:latin typeface="Times New Roman"/>
                <a:cs typeface="Times New Roman"/>
              </a:rPr>
              <a:t>partie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 spc="-10">
                <a:latin typeface="Times New Roman"/>
                <a:cs typeface="Times New Roman"/>
              </a:rPr>
              <a:t>tout, comme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10">
                <a:latin typeface="Times New Roman"/>
                <a:cs typeface="Times New Roman"/>
              </a:rPr>
              <a:t>heure </a:t>
            </a:r>
            <a:r>
              <a:rPr dirty="0" sz="1000" spc="-15">
                <a:latin typeface="Times New Roman"/>
                <a:cs typeface="Times New Roman"/>
              </a:rPr>
              <a:t>est une </a:t>
            </a:r>
            <a:r>
              <a:rPr dirty="0" sz="1000" spc="-5">
                <a:latin typeface="Times New Roman"/>
                <a:cs typeface="Times New Roman"/>
              </a:rPr>
              <a:t>partie </a:t>
            </a:r>
            <a:r>
              <a:rPr dirty="0" sz="1000" spc="-15">
                <a:latin typeface="Times New Roman"/>
                <a:cs typeface="Times New Roman"/>
              </a:rPr>
              <a:t>du  </a:t>
            </a:r>
            <a:r>
              <a:rPr dirty="0" sz="1000" spc="0">
                <a:latin typeface="Times New Roman"/>
                <a:cs typeface="Times New Roman"/>
              </a:rPr>
              <a:t>jour. </a:t>
            </a:r>
            <a:r>
              <a:rPr dirty="0" sz="1000" spc="-20">
                <a:latin typeface="Times New Roman"/>
                <a:cs typeface="Times New Roman"/>
              </a:rPr>
              <a:t>Une </a:t>
            </a:r>
            <a:r>
              <a:rPr dirty="0" sz="1000" spc="-10">
                <a:latin typeface="Times New Roman"/>
                <a:cs typeface="Times New Roman"/>
              </a:rPr>
              <a:t>heure </a:t>
            </a:r>
            <a:r>
              <a:rPr dirty="0" sz="1000" spc="-20">
                <a:latin typeface="Times New Roman"/>
                <a:cs typeface="Times New Roman"/>
              </a:rPr>
              <a:t>vient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elle </a:t>
            </a:r>
            <a:r>
              <a:rPr dirty="0" sz="1000" spc="-15">
                <a:latin typeface="Times New Roman"/>
                <a:cs typeface="Times New Roman"/>
              </a:rPr>
              <a:t>passe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25">
                <a:latin typeface="Times New Roman"/>
                <a:cs typeface="Times New Roman"/>
              </a:rPr>
              <a:t>viens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passe  </a:t>
            </a:r>
            <a:r>
              <a:rPr dirty="0" sz="1000" spc="-25">
                <a:latin typeface="Times New Roman"/>
                <a:cs typeface="Times New Roman"/>
              </a:rPr>
              <a:t>aussi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manière de </a:t>
            </a:r>
            <a:r>
              <a:rPr dirty="0" sz="1000" spc="-15">
                <a:latin typeface="Times New Roman"/>
                <a:cs typeface="Times New Roman"/>
              </a:rPr>
              <a:t>passer est indiﬀérente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soit 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25">
                <a:latin typeface="Times New Roman"/>
                <a:cs typeface="Times New Roman"/>
              </a:rPr>
              <a:t>ﬁèvre </a:t>
            </a:r>
            <a:r>
              <a:rPr dirty="0" sz="1000" spc="-20">
                <a:latin typeface="Times New Roman"/>
                <a:cs typeface="Times New Roman"/>
              </a:rPr>
              <a:t>ou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10">
                <a:latin typeface="Times New Roman"/>
                <a:cs typeface="Times New Roman"/>
              </a:rPr>
              <a:t>l'eau,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...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57065" y="7816430"/>
            <a:ext cx="27019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065" indent="-126364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39700" algn="l"/>
              </a:tabLst>
            </a:pPr>
            <a:r>
              <a:rPr dirty="0" sz="1000" spc="-10">
                <a:latin typeface="Times New Roman"/>
                <a:cs typeface="Times New Roman"/>
              </a:rPr>
              <a:t>Comprendre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15">
                <a:latin typeface="Times New Roman"/>
                <a:cs typeface="Times New Roman"/>
              </a:rPr>
              <a:t>éviter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désirer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15">
                <a:latin typeface="Times New Roman"/>
                <a:cs typeface="Times New Roman"/>
              </a:rPr>
              <a:t> ne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83558" y="7968195"/>
            <a:ext cx="2574925" cy="1847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20">
                <a:latin typeface="Times New Roman"/>
                <a:cs typeface="Times New Roman"/>
              </a:rPr>
              <a:t>convient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20">
                <a:latin typeface="Times New Roman"/>
                <a:cs typeface="Times New Roman"/>
              </a:rPr>
              <a:t>il faut </a:t>
            </a:r>
            <a:r>
              <a:rPr dirty="0" sz="1000" spc="-10">
                <a:latin typeface="Times New Roman"/>
                <a:cs typeface="Times New Roman"/>
              </a:rPr>
              <a:t>connaître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ses lois.  </a:t>
            </a:r>
            <a:r>
              <a:rPr dirty="0" sz="1000" spc="-10">
                <a:latin typeface="Times New Roman"/>
                <a:cs typeface="Times New Roman"/>
              </a:rPr>
              <a:t>Pour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expliquer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cela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Epictète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déﬁnit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nature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comme  </a:t>
            </a:r>
            <a:r>
              <a:rPr dirty="0" sz="1000" spc="-15">
                <a:latin typeface="Times New Roman"/>
                <a:cs typeface="Times New Roman"/>
              </a:rPr>
              <a:t>obéissant à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25">
                <a:latin typeface="Times New Roman"/>
                <a:cs typeface="Times New Roman"/>
              </a:rPr>
              <a:t>lois </a:t>
            </a:r>
            <a:r>
              <a:rPr dirty="0" sz="1000" spc="-15">
                <a:latin typeface="Times New Roman"/>
                <a:cs typeface="Times New Roman"/>
              </a:rPr>
              <a:t>nécessaires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incontournables.  </a:t>
            </a:r>
            <a:r>
              <a:rPr dirty="0" sz="1000" spc="-5">
                <a:latin typeface="Times New Roman"/>
                <a:cs typeface="Times New Roman"/>
              </a:rPr>
              <a:t>Je </a:t>
            </a:r>
            <a:r>
              <a:rPr dirty="0" sz="1000" spc="-25">
                <a:latin typeface="Times New Roman"/>
                <a:cs typeface="Times New Roman"/>
              </a:rPr>
              <a:t>suis,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0">
                <a:latin typeface="Times New Roman"/>
                <a:cs typeface="Times New Roman"/>
              </a:rPr>
              <a:t>exemple, </a:t>
            </a:r>
            <a:r>
              <a:rPr dirty="0" sz="1000" spc="-25">
                <a:latin typeface="Times New Roman"/>
                <a:cs typeface="Times New Roman"/>
              </a:rPr>
              <a:t>obligé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>
                <a:latin typeface="Times New Roman"/>
                <a:cs typeface="Times New Roman"/>
              </a:rPr>
              <a:t>partir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35">
                <a:latin typeface="Times New Roman"/>
                <a:cs typeface="Times New Roman"/>
              </a:rPr>
              <a:t>voyage. </a:t>
            </a:r>
            <a:r>
              <a:rPr dirty="0" sz="1000" spc="-5">
                <a:latin typeface="Times New Roman"/>
                <a:cs typeface="Times New Roman"/>
              </a:rPr>
              <a:t>Je  </a:t>
            </a:r>
            <a:r>
              <a:rPr dirty="0" sz="1000" spc="-45">
                <a:latin typeface="Times New Roman"/>
                <a:cs typeface="Times New Roman"/>
              </a:rPr>
              <a:t>n’ai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10">
                <a:latin typeface="Times New Roman"/>
                <a:cs typeface="Times New Roman"/>
              </a:rPr>
              <a:t>me préoccuper </a:t>
            </a:r>
            <a:r>
              <a:rPr dirty="0" sz="1000" spc="-15">
                <a:latin typeface="Times New Roman"/>
                <a:cs typeface="Times New Roman"/>
              </a:rPr>
              <a:t>que du </a:t>
            </a:r>
            <a:r>
              <a:rPr dirty="0" sz="1000" spc="-20">
                <a:latin typeface="Times New Roman"/>
                <a:cs typeface="Times New Roman"/>
              </a:rPr>
              <a:t>choix </a:t>
            </a:r>
            <a:r>
              <a:rPr dirty="0" sz="1000" spc="-15">
                <a:latin typeface="Times New Roman"/>
                <a:cs typeface="Times New Roman"/>
              </a:rPr>
              <a:t>du bateau, </a:t>
            </a:r>
            <a:r>
              <a:rPr dirty="0" sz="1000" spc="-20">
                <a:latin typeface="Times New Roman"/>
                <a:cs typeface="Times New Roman"/>
              </a:rPr>
              <a:t>sa  </a:t>
            </a:r>
            <a:r>
              <a:rPr dirty="0" sz="1000" spc="-15">
                <a:latin typeface="Times New Roman"/>
                <a:cs typeface="Times New Roman"/>
              </a:rPr>
              <a:t>conduite ne </a:t>
            </a:r>
            <a:r>
              <a:rPr dirty="0" sz="1000" spc="-10">
                <a:latin typeface="Times New Roman"/>
                <a:cs typeface="Times New Roman"/>
              </a:rPr>
              <a:t>dépendant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10">
                <a:latin typeface="Times New Roman"/>
                <a:cs typeface="Times New Roman"/>
              </a:rPr>
              <a:t>de moi. </a:t>
            </a:r>
            <a:r>
              <a:rPr dirty="0" sz="1000" spc="-5">
                <a:latin typeface="Times New Roman"/>
                <a:cs typeface="Times New Roman"/>
              </a:rPr>
              <a:t>Je </a:t>
            </a:r>
            <a:r>
              <a:rPr dirty="0" sz="1000" spc="-25">
                <a:latin typeface="Times New Roman"/>
                <a:cs typeface="Times New Roman"/>
              </a:rPr>
              <a:t>suis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0">
                <a:latin typeface="Times New Roman"/>
                <a:cs typeface="Times New Roman"/>
              </a:rPr>
              <a:t>ef-  </a:t>
            </a:r>
            <a:r>
              <a:rPr dirty="0" sz="1000" spc="-10">
                <a:latin typeface="Times New Roman"/>
                <a:cs typeface="Times New Roman"/>
              </a:rPr>
              <a:t>fet </a:t>
            </a:r>
            <a:r>
              <a:rPr dirty="0" sz="1000" spc="-20">
                <a:latin typeface="Times New Roman"/>
                <a:cs typeface="Times New Roman"/>
              </a:rPr>
              <a:t>passager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10">
                <a:latin typeface="Times New Roman"/>
                <a:cs typeface="Times New Roman"/>
              </a:rPr>
              <a:t>pilote. </a:t>
            </a:r>
            <a:r>
              <a:rPr dirty="0" sz="1000">
                <a:latin typeface="Times New Roman"/>
                <a:cs typeface="Times New Roman"/>
              </a:rPr>
              <a:t>Or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20">
                <a:latin typeface="Times New Roman"/>
                <a:cs typeface="Times New Roman"/>
              </a:rPr>
              <a:t>passager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15">
                <a:latin typeface="Times New Roman"/>
                <a:cs typeface="Times New Roman"/>
              </a:rPr>
              <a:t>pas  conduire. </a:t>
            </a:r>
            <a:r>
              <a:rPr dirty="0" sz="1000" spc="-5">
                <a:latin typeface="Times New Roman"/>
                <a:cs typeface="Times New Roman"/>
              </a:rPr>
              <a:t>Etre </a:t>
            </a:r>
            <a:r>
              <a:rPr dirty="0" sz="1000" spc="-20">
                <a:latin typeface="Times New Roman"/>
                <a:cs typeface="Times New Roman"/>
              </a:rPr>
              <a:t>passager suppose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10">
                <a:latin typeface="Times New Roman"/>
                <a:cs typeface="Times New Roman"/>
              </a:rPr>
              <a:t>certain </a:t>
            </a:r>
            <a:r>
              <a:rPr dirty="0" sz="1000" spc="-15">
                <a:latin typeface="Times New Roman"/>
                <a:cs typeface="Times New Roman"/>
              </a:rPr>
              <a:t>nombre 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5">
                <a:latin typeface="Times New Roman"/>
                <a:cs typeface="Times New Roman"/>
              </a:rPr>
              <a:t>lois </a:t>
            </a:r>
            <a:r>
              <a:rPr dirty="0" sz="1000" spc="-15">
                <a:latin typeface="Times New Roman"/>
                <a:cs typeface="Times New Roman"/>
              </a:rPr>
              <a:t>humaines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font que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15">
                <a:latin typeface="Times New Roman"/>
                <a:cs typeface="Times New Roman"/>
              </a:rPr>
              <a:t>distingue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pas-  </a:t>
            </a:r>
            <a:r>
              <a:rPr dirty="0" sz="1000" spc="-20">
                <a:latin typeface="Times New Roman"/>
                <a:cs typeface="Times New Roman"/>
              </a:rPr>
              <a:t>sager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 spc="-10">
                <a:latin typeface="Times New Roman"/>
                <a:cs typeface="Times New Roman"/>
              </a:rPr>
              <a:t>pilote. </a:t>
            </a:r>
            <a:r>
              <a:rPr dirty="0" sz="1000" spc="-5">
                <a:latin typeface="Times New Roman"/>
                <a:cs typeface="Times New Roman"/>
              </a:rPr>
              <a:t>De </a:t>
            </a:r>
            <a:r>
              <a:rPr dirty="0" sz="1000" spc="-10">
                <a:latin typeface="Times New Roman"/>
                <a:cs typeface="Times New Roman"/>
              </a:rPr>
              <a:t>même, La </a:t>
            </a:r>
            <a:r>
              <a:rPr dirty="0" sz="1000" spc="-5">
                <a:latin typeface="Times New Roman"/>
                <a:cs typeface="Times New Roman"/>
              </a:rPr>
              <a:t>tempête </a:t>
            </a:r>
            <a:r>
              <a:rPr dirty="0" sz="1000" spc="-40">
                <a:latin typeface="Times New Roman"/>
                <a:cs typeface="Times New Roman"/>
              </a:rPr>
              <a:t>c’est </a:t>
            </a:r>
            <a:r>
              <a:rPr dirty="0" sz="1000" spc="-35">
                <a:latin typeface="Times New Roman"/>
                <a:cs typeface="Times New Roman"/>
              </a:rPr>
              <a:t>l’im-  </a:t>
            </a:r>
            <a:r>
              <a:rPr dirty="0" sz="1000" spc="-20">
                <a:latin typeface="Times New Roman"/>
                <a:cs typeface="Times New Roman"/>
              </a:rPr>
              <a:t>prévisible </a:t>
            </a:r>
            <a:r>
              <a:rPr dirty="0" sz="1000" spc="-15">
                <a:latin typeface="Times New Roman"/>
                <a:cs typeface="Times New Roman"/>
              </a:rPr>
              <a:t>mais </a:t>
            </a:r>
            <a:r>
              <a:rPr dirty="0" sz="1000" spc="-20">
                <a:latin typeface="Times New Roman"/>
                <a:cs typeface="Times New Roman"/>
              </a:rPr>
              <a:t>elle </a:t>
            </a:r>
            <a:r>
              <a:rPr dirty="0" sz="1000" spc="-15">
                <a:latin typeface="Times New Roman"/>
                <a:cs typeface="Times New Roman"/>
              </a:rPr>
              <a:t>obéit à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25">
                <a:latin typeface="Times New Roman"/>
                <a:cs typeface="Times New Roman"/>
              </a:rPr>
              <a:t>lois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nature. In-  </a:t>
            </a:r>
            <a:r>
              <a:rPr dirty="0" sz="1000" spc="-15">
                <a:latin typeface="Times New Roman"/>
                <a:cs typeface="Times New Roman"/>
              </a:rPr>
              <a:t>utile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craindre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tempête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car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toute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façon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cela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58813"/>
            <a:ext cx="18497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Cambria"/>
                <a:cs typeface="Cambria"/>
              </a:rPr>
              <a:t>2.3 </a:t>
            </a:r>
            <a:r>
              <a:rPr dirty="0" sz="1000" spc="-25" i="1">
                <a:latin typeface="Cambria"/>
                <a:cs typeface="Cambria"/>
              </a:rPr>
              <a:t>Ils </a:t>
            </a:r>
            <a:r>
              <a:rPr dirty="0" sz="1000" spc="-50" i="1">
                <a:latin typeface="Cambria"/>
                <a:cs typeface="Cambria"/>
              </a:rPr>
              <a:t>disent </a:t>
            </a:r>
            <a:r>
              <a:rPr dirty="0" sz="1000" spc="-15" i="1">
                <a:latin typeface="Cambria"/>
                <a:cs typeface="Cambria"/>
              </a:rPr>
              <a:t>:je </a:t>
            </a:r>
            <a:r>
              <a:rPr dirty="0" sz="1000" spc="-10" i="1">
                <a:latin typeface="Cambria"/>
                <a:cs typeface="Cambria"/>
              </a:rPr>
              <a:t>fais </a:t>
            </a:r>
            <a:r>
              <a:rPr dirty="0" sz="1000" spc="-45" i="1">
                <a:latin typeface="Cambria"/>
                <a:cs typeface="Cambria"/>
              </a:rPr>
              <a:t>ce </a:t>
            </a:r>
            <a:r>
              <a:rPr dirty="0" sz="1000" spc="-50" i="1">
                <a:latin typeface="Cambria"/>
                <a:cs typeface="Cambria"/>
              </a:rPr>
              <a:t>que </a:t>
            </a:r>
            <a:r>
              <a:rPr dirty="0" sz="1000" spc="-20" i="1">
                <a:latin typeface="Cambria"/>
                <a:cs typeface="Cambria"/>
              </a:rPr>
              <a:t>je</a:t>
            </a:r>
            <a:r>
              <a:rPr dirty="0" sz="1000" spc="40" i="1">
                <a:latin typeface="Cambria"/>
                <a:cs typeface="Cambria"/>
              </a:rPr>
              <a:t> </a:t>
            </a:r>
            <a:r>
              <a:rPr dirty="0" sz="1000" spc="-20" i="1">
                <a:latin typeface="Cambria"/>
                <a:cs typeface="Cambria"/>
              </a:rPr>
              <a:t>veux.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69582" y="458813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901662"/>
            <a:ext cx="2828290" cy="22948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6543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60">
                <a:latin typeface="Times New Roman"/>
                <a:cs typeface="Times New Roman"/>
              </a:rPr>
              <a:t>n’y </a:t>
            </a:r>
            <a:r>
              <a:rPr dirty="0" sz="1000" spc="-15">
                <a:latin typeface="Times New Roman"/>
                <a:cs typeface="Times New Roman"/>
              </a:rPr>
              <a:t>changera </a:t>
            </a:r>
            <a:r>
              <a:rPr dirty="0" sz="1000" spc="-10">
                <a:latin typeface="Times New Roman"/>
                <a:cs typeface="Times New Roman"/>
              </a:rPr>
              <a:t>rien. </a:t>
            </a:r>
            <a:r>
              <a:rPr dirty="0" sz="1000" spc="-5">
                <a:latin typeface="Times New Roman"/>
                <a:cs typeface="Times New Roman"/>
              </a:rPr>
              <a:t>De </a:t>
            </a:r>
            <a:r>
              <a:rPr dirty="0" sz="1000" spc="-10">
                <a:latin typeface="Times New Roman"/>
                <a:cs typeface="Times New Roman"/>
              </a:rPr>
              <a:t>même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5">
                <a:latin typeface="Times New Roman"/>
                <a:cs typeface="Times New Roman"/>
              </a:rPr>
              <a:t>mort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15">
                <a:latin typeface="Times New Roman"/>
                <a:cs typeface="Times New Roman"/>
              </a:rPr>
              <a:t>pas à </a:t>
            </a:r>
            <a:r>
              <a:rPr dirty="0" sz="1000" spc="-5">
                <a:latin typeface="Times New Roman"/>
                <a:cs typeface="Times New Roman"/>
              </a:rPr>
              <a:t>re-  </a:t>
            </a:r>
            <a:r>
              <a:rPr dirty="0" sz="1000" spc="-10">
                <a:latin typeface="Times New Roman"/>
                <a:cs typeface="Times New Roman"/>
              </a:rPr>
              <a:t>douter </a:t>
            </a:r>
            <a:r>
              <a:rPr dirty="0" sz="1000" spc="-30">
                <a:latin typeface="Times New Roman"/>
                <a:cs typeface="Times New Roman"/>
              </a:rPr>
              <a:t>puisqu’elle </a:t>
            </a:r>
            <a:r>
              <a:rPr dirty="0" sz="1000" spc="-10">
                <a:latin typeface="Times New Roman"/>
                <a:cs typeface="Times New Roman"/>
              </a:rPr>
              <a:t>appartient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30">
                <a:latin typeface="Times New Roman"/>
                <a:cs typeface="Times New Roman"/>
              </a:rPr>
              <a:t>l’ordre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  </a:t>
            </a:r>
            <a:r>
              <a:rPr dirty="0" sz="1000" spc="-25">
                <a:latin typeface="Times New Roman"/>
                <a:cs typeface="Times New Roman"/>
              </a:rPr>
              <a:t>aussi </a:t>
            </a:r>
            <a:r>
              <a:rPr dirty="0" sz="1000" spc="-10">
                <a:latin typeface="Times New Roman"/>
                <a:cs typeface="Times New Roman"/>
              </a:rPr>
              <a:t>comme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montre </a:t>
            </a:r>
            <a:r>
              <a:rPr dirty="0" sz="1000" spc="-25">
                <a:latin typeface="Times New Roman"/>
                <a:cs typeface="Times New Roman"/>
              </a:rPr>
              <a:t>suit les lois </a:t>
            </a:r>
            <a:r>
              <a:rPr dirty="0" sz="1000" spc="-15">
                <a:latin typeface="Times New Roman"/>
                <a:cs typeface="Times New Roman"/>
              </a:rPr>
              <a:t>mécaniques du  </a:t>
            </a:r>
            <a:r>
              <a:rPr dirty="0" sz="1000" spc="-20">
                <a:latin typeface="Times New Roman"/>
                <a:cs typeface="Times New Roman"/>
              </a:rPr>
              <a:t>mouvement.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La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craindre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c’est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mettre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en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dehors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nature, comme </a:t>
            </a:r>
            <a:r>
              <a:rPr dirty="0" sz="1000" spc="-20">
                <a:latin typeface="Times New Roman"/>
                <a:cs typeface="Times New Roman"/>
              </a:rPr>
              <a:t>si </a:t>
            </a:r>
            <a:r>
              <a:rPr dirty="0" sz="1000" spc="-30">
                <a:latin typeface="Times New Roman"/>
                <a:cs typeface="Times New Roman"/>
              </a:rPr>
              <a:t>l’homme </a:t>
            </a:r>
            <a:r>
              <a:rPr dirty="0" sz="1000" spc="-25">
                <a:latin typeface="Times New Roman"/>
                <a:cs typeface="Times New Roman"/>
              </a:rPr>
              <a:t>avait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10">
                <a:latin typeface="Times New Roman"/>
                <a:cs typeface="Times New Roman"/>
              </a:rPr>
              <a:t>statut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>
                <a:latin typeface="Times New Roman"/>
                <a:cs typeface="Times New Roman"/>
              </a:rPr>
              <a:t>part.  </a:t>
            </a:r>
            <a:r>
              <a:rPr dirty="0" sz="1000" spc="-5">
                <a:latin typeface="Times New Roman"/>
                <a:cs typeface="Times New Roman"/>
              </a:rPr>
              <a:t>Cette </a:t>
            </a:r>
            <a:r>
              <a:rPr dirty="0" sz="1000" spc="-10">
                <a:latin typeface="Times New Roman"/>
                <a:cs typeface="Times New Roman"/>
              </a:rPr>
              <a:t>crainte </a:t>
            </a:r>
            <a:r>
              <a:rPr dirty="0" sz="1000" spc="-15">
                <a:latin typeface="Times New Roman"/>
                <a:cs typeface="Times New Roman"/>
              </a:rPr>
              <a:t>manifesterait </a:t>
            </a:r>
            <a:r>
              <a:rPr dirty="0" sz="1000" spc="-10">
                <a:latin typeface="Times New Roman"/>
                <a:cs typeface="Times New Roman"/>
              </a:rPr>
              <a:t>plutôt </a:t>
            </a:r>
            <a:r>
              <a:rPr dirty="0" sz="1000" spc="-20">
                <a:latin typeface="Times New Roman"/>
                <a:cs typeface="Times New Roman"/>
              </a:rPr>
              <a:t>son orgueil, sa </a:t>
            </a:r>
            <a:r>
              <a:rPr dirty="0" sz="1000" spc="-10">
                <a:latin typeface="Times New Roman"/>
                <a:cs typeface="Times New Roman"/>
              </a:rPr>
              <a:t>dé-  </a:t>
            </a:r>
            <a:r>
              <a:rPr dirty="0" sz="1000" spc="-15">
                <a:latin typeface="Times New Roman"/>
                <a:cs typeface="Times New Roman"/>
              </a:rPr>
              <a:t>mesure. </a:t>
            </a:r>
            <a:r>
              <a:rPr dirty="0" sz="1000" spc="-5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plus la </a:t>
            </a:r>
            <a:r>
              <a:rPr dirty="0" sz="1000" spc="-10">
                <a:latin typeface="Times New Roman"/>
                <a:cs typeface="Times New Roman"/>
              </a:rPr>
              <a:t>crainte </a:t>
            </a:r>
            <a:r>
              <a:rPr dirty="0" sz="1000" spc="-20">
                <a:latin typeface="Times New Roman"/>
                <a:cs typeface="Times New Roman"/>
              </a:rPr>
              <a:t>entrave </a:t>
            </a:r>
            <a:r>
              <a:rPr dirty="0" sz="1000" spc="-25">
                <a:latin typeface="Times New Roman"/>
                <a:cs typeface="Times New Roman"/>
              </a:rPr>
              <a:t>l’action…et </a:t>
            </a:r>
            <a:r>
              <a:rPr dirty="0" sz="1000" spc="-10">
                <a:latin typeface="Times New Roman"/>
                <a:cs typeface="Times New Roman"/>
              </a:rPr>
              <a:t>en-  tretient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crainte.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enﬁn,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15">
                <a:latin typeface="Times New Roman"/>
                <a:cs typeface="Times New Roman"/>
              </a:rPr>
              <a:t>sont </a:t>
            </a:r>
            <a:r>
              <a:rPr dirty="0" sz="1000" spc="-20">
                <a:latin typeface="Times New Roman"/>
                <a:cs typeface="Times New Roman"/>
              </a:rPr>
              <a:t>des images </a:t>
            </a:r>
            <a:r>
              <a:rPr dirty="0" sz="1000" spc="-15">
                <a:latin typeface="Times New Roman"/>
                <a:cs typeface="Times New Roman"/>
              </a:rPr>
              <a:t>que  </a:t>
            </a:r>
            <a:r>
              <a:rPr dirty="0" sz="1000" spc="-20">
                <a:latin typeface="Times New Roman"/>
                <a:cs typeface="Times New Roman"/>
              </a:rPr>
              <a:t>nous </a:t>
            </a:r>
            <a:r>
              <a:rPr dirty="0" sz="1000" spc="-15">
                <a:latin typeface="Times New Roman"/>
                <a:cs typeface="Times New Roman"/>
              </a:rPr>
              <a:t>regrettons,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5">
                <a:latin typeface="Times New Roman"/>
                <a:cs typeface="Times New Roman"/>
              </a:rPr>
              <a:t>représentations, </a:t>
            </a:r>
            <a:r>
              <a:rPr dirty="0" sz="1000" spc="-5">
                <a:latin typeface="Times New Roman"/>
                <a:cs typeface="Times New Roman"/>
              </a:rPr>
              <a:t>car </a:t>
            </a:r>
            <a:r>
              <a:rPr dirty="0" sz="1000" spc="-20">
                <a:latin typeface="Times New Roman"/>
                <a:cs typeface="Times New Roman"/>
              </a:rPr>
              <a:t>nous </a:t>
            </a:r>
            <a:r>
              <a:rPr dirty="0" sz="1000" spc="-25">
                <a:latin typeface="Times New Roman"/>
                <a:cs typeface="Times New Roman"/>
              </a:rPr>
              <a:t>igno-  </a:t>
            </a:r>
            <a:r>
              <a:rPr dirty="0" sz="1000" spc="-20">
                <a:latin typeface="Times New Roman"/>
                <a:cs typeface="Times New Roman"/>
              </a:rPr>
              <a:t>rons </a:t>
            </a:r>
            <a:r>
              <a:rPr dirty="0" sz="1000" spc="-10">
                <a:latin typeface="Times New Roman"/>
                <a:cs typeface="Times New Roman"/>
              </a:rPr>
              <a:t>tout </a:t>
            </a:r>
            <a:r>
              <a:rPr dirty="0" sz="1000" spc="-15">
                <a:latin typeface="Times New Roman"/>
                <a:cs typeface="Times New Roman"/>
              </a:rPr>
              <a:t>du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réel.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1085"/>
              </a:spcBef>
            </a:pPr>
            <a:r>
              <a:rPr dirty="0" sz="1000" spc="-55" b="1" i="1">
                <a:latin typeface="Book Antiqua"/>
                <a:cs typeface="Book Antiqua"/>
              </a:rPr>
              <a:t>Cela </a:t>
            </a:r>
            <a:r>
              <a:rPr dirty="0" sz="1000" spc="-35" b="1" i="1">
                <a:latin typeface="Book Antiqua"/>
                <a:cs typeface="Book Antiqua"/>
              </a:rPr>
              <a:t>ne </a:t>
            </a:r>
            <a:r>
              <a:rPr dirty="0" sz="1000" spc="-70" b="1" i="1">
                <a:latin typeface="Book Antiqua"/>
                <a:cs typeface="Book Antiqua"/>
              </a:rPr>
              <a:t>veut </a:t>
            </a:r>
            <a:r>
              <a:rPr dirty="0" sz="1000" spc="-75" b="1" i="1">
                <a:latin typeface="Book Antiqua"/>
                <a:cs typeface="Book Antiqua"/>
              </a:rPr>
              <a:t>pas </a:t>
            </a:r>
            <a:r>
              <a:rPr dirty="0" sz="1000" spc="-45" b="1" i="1">
                <a:latin typeface="Book Antiqua"/>
                <a:cs typeface="Book Antiqua"/>
              </a:rPr>
              <a:t>dire </a:t>
            </a:r>
            <a:r>
              <a:rPr dirty="0" sz="1000" spc="-35" b="1" i="1">
                <a:latin typeface="Book Antiqua"/>
                <a:cs typeface="Book Antiqua"/>
              </a:rPr>
              <a:t>que </a:t>
            </a:r>
            <a:r>
              <a:rPr dirty="0" sz="1000" spc="-15" b="1" i="1">
                <a:latin typeface="Book Antiqua"/>
                <a:cs typeface="Book Antiqua"/>
              </a:rPr>
              <a:t>je </a:t>
            </a:r>
            <a:r>
              <a:rPr dirty="0" sz="1000" spc="-75" b="1" i="1">
                <a:latin typeface="Book Antiqua"/>
                <a:cs typeface="Book Antiqua"/>
              </a:rPr>
              <a:t>dois </a:t>
            </a:r>
            <a:r>
              <a:rPr dirty="0" sz="1000" spc="-50" b="1" i="1">
                <a:latin typeface="Book Antiqua"/>
                <a:cs typeface="Book Antiqua"/>
              </a:rPr>
              <a:t>subir </a:t>
            </a:r>
            <a:r>
              <a:rPr dirty="0" sz="1000" spc="-60" b="1" i="1">
                <a:latin typeface="Book Antiqua"/>
                <a:cs typeface="Book Antiqua"/>
              </a:rPr>
              <a:t>cette </a:t>
            </a:r>
            <a:r>
              <a:rPr dirty="0" sz="1000" spc="-55" b="1" i="1">
                <a:latin typeface="Book Antiqua"/>
                <a:cs typeface="Book Antiqua"/>
              </a:rPr>
              <a:t>nécessité </a:t>
            </a:r>
            <a:r>
              <a:rPr dirty="0" sz="1000" spc="-40" b="1" i="1">
                <a:latin typeface="Book Antiqua"/>
                <a:cs typeface="Book Antiqua"/>
              </a:rPr>
              <a:t>de  </a:t>
            </a:r>
            <a:r>
              <a:rPr dirty="0" sz="1000" spc="-45" b="1" i="1">
                <a:latin typeface="Book Antiqua"/>
                <a:cs typeface="Book Antiqua"/>
              </a:rPr>
              <a:t>la loi. </a:t>
            </a:r>
            <a:r>
              <a:rPr dirty="0" sz="1000" spc="-40" b="1" i="1">
                <a:latin typeface="Book Antiqua"/>
                <a:cs typeface="Book Antiqua"/>
              </a:rPr>
              <a:t>Il </a:t>
            </a:r>
            <a:r>
              <a:rPr dirty="0" sz="1000" spc="-55" b="1" i="1">
                <a:latin typeface="Book Antiqua"/>
                <a:cs typeface="Book Antiqua"/>
              </a:rPr>
              <a:t>me </a:t>
            </a:r>
            <a:r>
              <a:rPr dirty="0" sz="1000" spc="-60" b="1" i="1">
                <a:latin typeface="Book Antiqua"/>
                <a:cs typeface="Book Antiqua"/>
              </a:rPr>
              <a:t>reste </a:t>
            </a:r>
            <a:r>
              <a:rPr dirty="0" sz="1000" spc="-30" b="1" i="1">
                <a:latin typeface="Book Antiqua"/>
                <a:cs typeface="Book Antiqua"/>
              </a:rPr>
              <a:t>une </a:t>
            </a:r>
            <a:r>
              <a:rPr dirty="0" sz="1000" spc="-40" b="1" i="1">
                <a:latin typeface="Book Antiqua"/>
                <a:cs typeface="Book Antiqua"/>
              </a:rPr>
              <a:t>marge </a:t>
            </a:r>
            <a:r>
              <a:rPr dirty="0" sz="1000" spc="-45" b="1" i="1">
                <a:latin typeface="Book Antiqua"/>
                <a:cs typeface="Book Antiqua"/>
              </a:rPr>
              <a:t>pour </a:t>
            </a:r>
            <a:r>
              <a:rPr dirty="0" sz="1000" spc="-25" b="1" i="1">
                <a:latin typeface="Book Antiqua"/>
                <a:cs typeface="Book Antiqua"/>
              </a:rPr>
              <a:t>agir. </a:t>
            </a:r>
            <a:r>
              <a:rPr dirty="0" sz="1000" spc="-80" b="1" i="1">
                <a:latin typeface="Book Antiqua"/>
                <a:cs typeface="Book Antiqua"/>
              </a:rPr>
              <a:t>Ma </a:t>
            </a:r>
            <a:r>
              <a:rPr dirty="0" sz="1000" spc="-75" b="1" i="1">
                <a:latin typeface="Book Antiqua"/>
                <a:cs typeface="Book Antiqua"/>
              </a:rPr>
              <a:t>volonté </a:t>
            </a:r>
            <a:r>
              <a:rPr dirty="0" sz="1000" spc="-50" b="1" i="1">
                <a:latin typeface="Book Antiqua"/>
                <a:cs typeface="Book Antiqua"/>
              </a:rPr>
              <a:t>a</a:t>
            </a:r>
            <a:r>
              <a:rPr dirty="0" sz="1000" spc="-170" b="1" i="1">
                <a:latin typeface="Book Antiqua"/>
                <a:cs typeface="Book Antiqua"/>
              </a:rPr>
              <a:t> </a:t>
            </a:r>
            <a:r>
              <a:rPr dirty="0" sz="1000" spc="-30" b="1" i="1">
                <a:latin typeface="Book Antiqua"/>
                <a:cs typeface="Book Antiqua"/>
              </a:rPr>
              <a:t>une  </a:t>
            </a:r>
            <a:r>
              <a:rPr dirty="0" sz="1000" spc="-45" b="1" i="1">
                <a:latin typeface="Book Antiqua"/>
                <a:cs typeface="Book Antiqua"/>
              </a:rPr>
              <a:t>place </a:t>
            </a:r>
            <a:r>
              <a:rPr dirty="0" sz="1000" spc="-35" b="1" i="1">
                <a:latin typeface="Book Antiqua"/>
                <a:cs typeface="Book Antiqua"/>
              </a:rPr>
              <a:t>aux </a:t>
            </a:r>
            <a:r>
              <a:rPr dirty="0" sz="1000" spc="-65" b="1" i="1">
                <a:latin typeface="Book Antiqua"/>
                <a:cs typeface="Book Antiqua"/>
              </a:rPr>
              <a:t>côtés </a:t>
            </a:r>
            <a:r>
              <a:rPr dirty="0" sz="1000" spc="-40" b="1" i="1">
                <a:latin typeface="Book Antiqua"/>
                <a:cs typeface="Book Antiqua"/>
              </a:rPr>
              <a:t>de </a:t>
            </a:r>
            <a:r>
              <a:rPr dirty="0" sz="1000" spc="-45" b="1" i="1">
                <a:latin typeface="Book Antiqua"/>
                <a:cs typeface="Book Antiqua"/>
              </a:rPr>
              <a:t>la </a:t>
            </a:r>
            <a:r>
              <a:rPr dirty="0" sz="1000" spc="-50" b="1" i="1">
                <a:latin typeface="Book Antiqua"/>
                <a:cs typeface="Book Antiqua"/>
              </a:rPr>
              <a:t>nécessité. </a:t>
            </a:r>
            <a:r>
              <a:rPr dirty="0" sz="1000" spc="-80" b="1" i="1">
                <a:latin typeface="Book Antiqua"/>
                <a:cs typeface="Book Antiqua"/>
              </a:rPr>
              <a:t>Mais </a:t>
            </a:r>
            <a:r>
              <a:rPr dirty="0" sz="1000" spc="-15" b="1" i="1">
                <a:latin typeface="Book Antiqua"/>
                <a:cs typeface="Book Antiqua"/>
              </a:rPr>
              <a:t>je </a:t>
            </a:r>
            <a:r>
              <a:rPr dirty="0" sz="1000" spc="-35" b="1" i="1">
                <a:latin typeface="Book Antiqua"/>
                <a:cs typeface="Book Antiqua"/>
              </a:rPr>
              <a:t>ne </a:t>
            </a:r>
            <a:r>
              <a:rPr dirty="0" sz="1000" spc="-75" b="1" i="1">
                <a:latin typeface="Book Antiqua"/>
                <a:cs typeface="Book Antiqua"/>
              </a:rPr>
              <a:t>dois </a:t>
            </a:r>
            <a:r>
              <a:rPr dirty="0" sz="1000" spc="-60" b="1" i="1">
                <a:latin typeface="Book Antiqua"/>
                <a:cs typeface="Book Antiqua"/>
              </a:rPr>
              <a:t>jamais  </a:t>
            </a:r>
            <a:r>
              <a:rPr dirty="0" sz="1000" spc="-45" b="1" i="1">
                <a:latin typeface="Book Antiqua"/>
                <a:cs typeface="Book Antiqua"/>
              </a:rPr>
              <a:t>perdre </a:t>
            </a:r>
            <a:r>
              <a:rPr dirty="0" sz="1000" spc="-40" b="1" i="1">
                <a:latin typeface="Book Antiqua"/>
                <a:cs typeface="Book Antiqua"/>
              </a:rPr>
              <a:t>de </a:t>
            </a:r>
            <a:r>
              <a:rPr dirty="0" sz="1000" spc="-60" b="1" i="1">
                <a:latin typeface="Book Antiqua"/>
                <a:cs typeface="Book Antiqua"/>
              </a:rPr>
              <a:t>vue </a:t>
            </a:r>
            <a:r>
              <a:rPr dirty="0" sz="1000" spc="-35" b="1" i="1">
                <a:latin typeface="Book Antiqua"/>
                <a:cs typeface="Book Antiqua"/>
              </a:rPr>
              <a:t>que </a:t>
            </a:r>
            <a:r>
              <a:rPr dirty="0" sz="1000" spc="-55" b="1" i="1">
                <a:latin typeface="Book Antiqua"/>
                <a:cs typeface="Book Antiqua"/>
              </a:rPr>
              <a:t>j’appartiens </a:t>
            </a:r>
            <a:r>
              <a:rPr dirty="0" sz="1000" spc="-50" b="1" i="1">
                <a:latin typeface="Book Antiqua"/>
                <a:cs typeface="Book Antiqua"/>
              </a:rPr>
              <a:t>à </a:t>
            </a:r>
            <a:r>
              <a:rPr dirty="0" sz="1000" spc="-45" b="1" i="1">
                <a:latin typeface="Book Antiqua"/>
                <a:cs typeface="Book Antiqua"/>
              </a:rPr>
              <a:t>la </a:t>
            </a:r>
            <a:r>
              <a:rPr dirty="0" sz="1000" spc="-50" b="1" i="1">
                <a:latin typeface="Book Antiqua"/>
                <a:cs typeface="Book Antiqua"/>
              </a:rPr>
              <a:t>nature </a:t>
            </a:r>
            <a:r>
              <a:rPr dirty="0" sz="1000" spc="-70" b="1" i="1">
                <a:latin typeface="Book Antiqua"/>
                <a:cs typeface="Book Antiqua"/>
              </a:rPr>
              <a:t>et </a:t>
            </a:r>
            <a:r>
              <a:rPr dirty="0" sz="1000" spc="-50" b="1" i="1">
                <a:latin typeface="Book Antiqua"/>
                <a:cs typeface="Book Antiqua"/>
              </a:rPr>
              <a:t>à </a:t>
            </a:r>
            <a:r>
              <a:rPr dirty="0" sz="1000" spc="-70" b="1" i="1">
                <a:latin typeface="Book Antiqua"/>
                <a:cs typeface="Book Antiqua"/>
              </a:rPr>
              <a:t>ses</a:t>
            </a:r>
            <a:r>
              <a:rPr dirty="0" sz="1000" spc="-60" b="1" i="1">
                <a:latin typeface="Book Antiqua"/>
                <a:cs typeface="Book Antiqua"/>
              </a:rPr>
              <a:t> lois.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3410775"/>
            <a:ext cx="2828290" cy="38481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354330" marR="5080" indent="-341630">
              <a:lnSpc>
                <a:spcPts val="1400"/>
              </a:lnSpc>
              <a:spcBef>
                <a:spcPts val="175"/>
              </a:spcBef>
              <a:tabLst>
                <a:tab pos="3536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2.2	</a:t>
            </a:r>
            <a:r>
              <a:rPr dirty="0" sz="1200" b="1">
                <a:latin typeface="Times New Roman"/>
                <a:cs typeface="Times New Roman"/>
              </a:rPr>
              <a:t>Ils </a:t>
            </a:r>
            <a:r>
              <a:rPr dirty="0" sz="1200" spc="-5" b="1">
                <a:latin typeface="Times New Roman"/>
                <a:cs typeface="Times New Roman"/>
              </a:rPr>
              <a:t>disent : </a:t>
            </a:r>
            <a:r>
              <a:rPr dirty="0" sz="1200" b="1">
                <a:latin typeface="Times New Roman"/>
                <a:cs typeface="Times New Roman"/>
              </a:rPr>
              <a:t>il </a:t>
            </a:r>
            <a:r>
              <a:rPr dirty="0" sz="1200" spc="-25" b="1">
                <a:latin typeface="Times New Roman"/>
                <a:cs typeface="Times New Roman"/>
              </a:rPr>
              <a:t>n’arrête </a:t>
            </a:r>
            <a:r>
              <a:rPr dirty="0" sz="1200" b="1">
                <a:latin typeface="Times New Roman"/>
                <a:cs typeface="Times New Roman"/>
              </a:rPr>
              <a:t>pas </a:t>
            </a:r>
            <a:r>
              <a:rPr dirty="0" sz="1200" spc="-15" b="1">
                <a:latin typeface="Times New Roman"/>
                <a:cs typeface="Times New Roman"/>
              </a:rPr>
              <a:t>de </a:t>
            </a:r>
            <a:r>
              <a:rPr dirty="0" sz="1200" spc="-25" b="1">
                <a:latin typeface="Times New Roman"/>
                <a:cs typeface="Times New Roman"/>
              </a:rPr>
              <a:t>m’embê-  </a:t>
            </a:r>
            <a:r>
              <a:rPr dirty="0" sz="1200" spc="-15" b="1">
                <a:latin typeface="Times New Roman"/>
                <a:cs typeface="Times New Roman"/>
              </a:rPr>
              <a:t>ter</a:t>
            </a:r>
            <a:r>
              <a:rPr dirty="0" sz="1200" spc="-1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!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3913720"/>
            <a:ext cx="2828290" cy="2366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latin typeface="Times New Roman"/>
                <a:cs typeface="Times New Roman"/>
              </a:rPr>
              <a:t>L’autre </a:t>
            </a:r>
            <a:r>
              <a:rPr dirty="0" sz="1000" spc="-40">
                <a:latin typeface="Times New Roman"/>
                <a:cs typeface="Times New Roman"/>
              </a:rPr>
              <a:t>c’est </a:t>
            </a:r>
            <a:r>
              <a:rPr dirty="0" sz="1000" spc="-25">
                <a:latin typeface="Times New Roman"/>
                <a:cs typeface="Times New Roman"/>
              </a:rPr>
              <a:t>souvent </a:t>
            </a:r>
            <a:r>
              <a:rPr dirty="0" sz="1000" spc="-20">
                <a:latin typeface="Times New Roman"/>
                <a:cs typeface="Times New Roman"/>
              </a:rPr>
              <a:t>celui qui gêne,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qui on </a:t>
            </a:r>
            <a:r>
              <a:rPr dirty="0" sz="1000" spc="-25">
                <a:latin typeface="Times New Roman"/>
                <a:cs typeface="Times New Roman"/>
              </a:rPr>
              <a:t>renvoie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15">
                <a:latin typeface="Times New Roman"/>
                <a:cs typeface="Times New Roman"/>
              </a:rPr>
              <a:t>faute, </a:t>
            </a:r>
            <a:r>
              <a:rPr dirty="0" sz="1000" spc="-25">
                <a:latin typeface="Times New Roman"/>
                <a:cs typeface="Times New Roman"/>
              </a:rPr>
              <a:t>au </a:t>
            </a:r>
            <a:r>
              <a:rPr dirty="0" sz="1000" spc="-20">
                <a:latin typeface="Times New Roman"/>
                <a:cs typeface="Times New Roman"/>
              </a:rPr>
              <a:t>lieu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réﬂéchir à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15">
                <a:latin typeface="Times New Roman"/>
                <a:cs typeface="Times New Roman"/>
              </a:rPr>
              <a:t>propres choix. </a:t>
            </a:r>
            <a:r>
              <a:rPr dirty="0" sz="1000" spc="-20">
                <a:latin typeface="Times New Roman"/>
                <a:cs typeface="Times New Roman"/>
              </a:rPr>
              <a:t>Ainsi on  </a:t>
            </a:r>
            <a:r>
              <a:rPr dirty="0" sz="1000" spc="-30">
                <a:latin typeface="Times New Roman"/>
                <a:cs typeface="Times New Roman"/>
              </a:rPr>
              <a:t>l’accuse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tous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maux.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84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répond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5">
                <a:latin typeface="Times New Roman"/>
                <a:cs typeface="Times New Roman"/>
              </a:rPr>
              <a:t>Si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5">
                <a:latin typeface="Times New Roman"/>
                <a:cs typeface="Times New Roman"/>
              </a:rPr>
              <a:t>sors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15">
                <a:latin typeface="Times New Roman"/>
                <a:cs typeface="Times New Roman"/>
              </a:rPr>
              <a:t>baigner, </a:t>
            </a:r>
            <a:r>
              <a:rPr dirty="0" sz="1000" spc="-10">
                <a:latin typeface="Times New Roman"/>
                <a:cs typeface="Times New Roman"/>
              </a:rPr>
              <a:t>rappelle-toi ce </a:t>
            </a:r>
            <a:r>
              <a:rPr dirty="0" sz="1000" spc="-20">
                <a:latin typeface="Times New Roman"/>
                <a:cs typeface="Times New Roman"/>
              </a:rPr>
              <a:t>qui  </a:t>
            </a:r>
            <a:r>
              <a:rPr dirty="0" sz="1000" spc="-15">
                <a:latin typeface="Times New Roman"/>
                <a:cs typeface="Times New Roman"/>
              </a:rPr>
              <a:t>se passe </a:t>
            </a:r>
            <a:r>
              <a:rPr dirty="0" sz="1000" spc="-25">
                <a:latin typeface="Times New Roman"/>
                <a:cs typeface="Times New Roman"/>
              </a:rPr>
              <a:t>aux </a:t>
            </a:r>
            <a:r>
              <a:rPr dirty="0" sz="1000" spc="-15">
                <a:latin typeface="Times New Roman"/>
                <a:cs typeface="Times New Roman"/>
              </a:rPr>
              <a:t>bains </a:t>
            </a:r>
            <a:r>
              <a:rPr dirty="0" sz="1000" spc="-20">
                <a:latin typeface="Times New Roman"/>
                <a:cs typeface="Times New Roman"/>
              </a:rPr>
              <a:t>publics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20">
                <a:latin typeface="Times New Roman"/>
                <a:cs typeface="Times New Roman"/>
              </a:rPr>
              <a:t>on </a:t>
            </a:r>
            <a:r>
              <a:rPr dirty="0" sz="1000" spc="-30">
                <a:latin typeface="Times New Roman"/>
                <a:cs typeface="Times New Roman"/>
              </a:rPr>
              <a:t>vous </a:t>
            </a:r>
            <a:r>
              <a:rPr dirty="0" sz="1000" spc="-15">
                <a:latin typeface="Times New Roman"/>
                <a:cs typeface="Times New Roman"/>
              </a:rPr>
              <a:t>éclabousse, </a:t>
            </a:r>
            <a:r>
              <a:rPr dirty="0" sz="1000" spc="-20">
                <a:latin typeface="Times New Roman"/>
                <a:cs typeface="Times New Roman"/>
              </a:rPr>
              <a:t>on </a:t>
            </a:r>
            <a:r>
              <a:rPr dirty="0" sz="1000" spc="-30">
                <a:latin typeface="Times New Roman"/>
                <a:cs typeface="Times New Roman"/>
              </a:rPr>
              <a:t>vous  </a:t>
            </a:r>
            <a:r>
              <a:rPr dirty="0" sz="1000" spc="-15">
                <a:latin typeface="Times New Roman"/>
                <a:cs typeface="Times New Roman"/>
              </a:rPr>
              <a:t>bouscule, </a:t>
            </a:r>
            <a:r>
              <a:rPr dirty="0" sz="1000" spc="-20">
                <a:latin typeface="Times New Roman"/>
                <a:cs typeface="Times New Roman"/>
              </a:rPr>
              <a:t>on </a:t>
            </a:r>
            <a:r>
              <a:rPr dirty="0" sz="1000" spc="-30">
                <a:latin typeface="Times New Roman"/>
                <a:cs typeface="Times New Roman"/>
              </a:rPr>
              <a:t>vous </a:t>
            </a:r>
            <a:r>
              <a:rPr dirty="0" sz="1000" spc="-10">
                <a:latin typeface="Times New Roman"/>
                <a:cs typeface="Times New Roman"/>
              </a:rPr>
              <a:t>injurie, </a:t>
            </a:r>
            <a:r>
              <a:rPr dirty="0" sz="1000" spc="-20">
                <a:latin typeface="Times New Roman"/>
                <a:cs typeface="Times New Roman"/>
              </a:rPr>
              <a:t>on </a:t>
            </a:r>
            <a:r>
              <a:rPr dirty="0" sz="1000" spc="-30">
                <a:latin typeface="Times New Roman"/>
                <a:cs typeface="Times New Roman"/>
              </a:rPr>
              <a:t>vous </a:t>
            </a:r>
            <a:r>
              <a:rPr dirty="0" sz="1000" spc="-25">
                <a:latin typeface="Times New Roman"/>
                <a:cs typeface="Times New Roman"/>
              </a:rPr>
              <a:t>vole. </a:t>
            </a: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20">
                <a:latin typeface="Times New Roman"/>
                <a:cs typeface="Times New Roman"/>
              </a:rPr>
              <a:t>plus </a:t>
            </a:r>
            <a:r>
              <a:rPr dirty="0" sz="1000" spc="-15">
                <a:latin typeface="Times New Roman"/>
                <a:cs typeface="Times New Roman"/>
              </a:rPr>
              <a:t>sûre-  </a:t>
            </a:r>
            <a:r>
              <a:rPr dirty="0" sz="1000" spc="-10">
                <a:latin typeface="Times New Roman"/>
                <a:cs typeface="Times New Roman"/>
              </a:rPr>
              <a:t>ment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5">
                <a:latin typeface="Times New Roman"/>
                <a:cs typeface="Times New Roman"/>
              </a:rPr>
              <a:t>feras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20">
                <a:latin typeface="Times New Roman"/>
                <a:cs typeface="Times New Roman"/>
              </a:rPr>
              <a:t>as </a:t>
            </a:r>
            <a:r>
              <a:rPr dirty="0" sz="1000" spc="-15">
                <a:latin typeface="Times New Roman"/>
                <a:cs typeface="Times New Roman"/>
              </a:rPr>
              <a:t>à faire </a:t>
            </a:r>
            <a:r>
              <a:rPr dirty="0" sz="1000" spc="-20">
                <a:latin typeface="Times New Roman"/>
                <a:cs typeface="Times New Roman"/>
              </a:rPr>
              <a:t>si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45">
                <a:latin typeface="Times New Roman"/>
                <a:cs typeface="Times New Roman"/>
              </a:rPr>
              <a:t>t’es </a:t>
            </a:r>
            <a:r>
              <a:rPr dirty="0" sz="1000" spc="-10">
                <a:latin typeface="Times New Roman"/>
                <a:cs typeface="Times New Roman"/>
              </a:rPr>
              <a:t>dit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5">
                <a:latin typeface="Times New Roman"/>
                <a:cs typeface="Times New Roman"/>
              </a:rPr>
              <a:t>« Je  </a:t>
            </a:r>
            <a:r>
              <a:rPr dirty="0" sz="1000" spc="-30">
                <a:latin typeface="Times New Roman"/>
                <a:cs typeface="Times New Roman"/>
              </a:rPr>
              <a:t>vais </a:t>
            </a:r>
            <a:r>
              <a:rPr dirty="0" sz="1000" spc="-15">
                <a:latin typeface="Times New Roman"/>
                <a:cs typeface="Times New Roman"/>
              </a:rPr>
              <a:t>aller </a:t>
            </a:r>
            <a:r>
              <a:rPr dirty="0" sz="1000" spc="-25">
                <a:latin typeface="Times New Roman"/>
                <a:cs typeface="Times New Roman"/>
              </a:rPr>
              <a:t>aux </a:t>
            </a:r>
            <a:r>
              <a:rPr dirty="0" sz="1000" spc="-15">
                <a:latin typeface="Times New Roman"/>
                <a:cs typeface="Times New Roman"/>
              </a:rPr>
              <a:t>bains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exercer </a:t>
            </a:r>
            <a:r>
              <a:rPr dirty="0" sz="1000" spc="-10">
                <a:latin typeface="Times New Roman"/>
                <a:cs typeface="Times New Roman"/>
              </a:rPr>
              <a:t>ma </a:t>
            </a:r>
            <a:r>
              <a:rPr dirty="0" sz="1000" spc="-5">
                <a:latin typeface="Times New Roman"/>
                <a:cs typeface="Times New Roman"/>
              </a:rPr>
              <a:t>liberté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choisir </a:t>
            </a:r>
            <a:r>
              <a:rPr dirty="0" sz="1000" spc="-15">
                <a:latin typeface="Times New Roman"/>
                <a:cs typeface="Times New Roman"/>
              </a:rPr>
              <a:t>en  accord </a:t>
            </a:r>
            <a:r>
              <a:rPr dirty="0" sz="1000" spc="-25">
                <a:latin typeface="Times New Roman"/>
                <a:cs typeface="Times New Roman"/>
              </a:rPr>
              <a:t>avec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nature. </a:t>
            </a:r>
            <a:r>
              <a:rPr dirty="0" sz="1000" spc="-5">
                <a:latin typeface="Times New Roman"/>
                <a:cs typeface="Times New Roman"/>
              </a:rPr>
              <a:t>» De </a:t>
            </a:r>
            <a:r>
              <a:rPr dirty="0" sz="1000" spc="-10">
                <a:latin typeface="Times New Roman"/>
                <a:cs typeface="Times New Roman"/>
              </a:rPr>
              <a:t>même pour toutes </a:t>
            </a:r>
            <a:r>
              <a:rPr dirty="0" sz="1000" spc="-15">
                <a:latin typeface="Times New Roman"/>
                <a:cs typeface="Times New Roman"/>
              </a:rPr>
              <a:t>tes autres  tâches. </a:t>
            </a:r>
            <a:r>
              <a:rPr dirty="0" sz="1000">
                <a:latin typeface="Times New Roman"/>
                <a:cs typeface="Times New Roman"/>
              </a:rPr>
              <a:t>Car, </a:t>
            </a:r>
            <a:r>
              <a:rPr dirty="0" sz="1000" spc="-25">
                <a:latin typeface="Times New Roman"/>
                <a:cs typeface="Times New Roman"/>
              </a:rPr>
              <a:t>ayant </a:t>
            </a:r>
            <a:r>
              <a:rPr dirty="0" sz="1000" spc="-20">
                <a:latin typeface="Times New Roman"/>
                <a:cs typeface="Times New Roman"/>
              </a:rPr>
              <a:t>fait </a:t>
            </a:r>
            <a:r>
              <a:rPr dirty="0" sz="1000" spc="-15">
                <a:latin typeface="Times New Roman"/>
                <a:cs typeface="Times New Roman"/>
              </a:rPr>
              <a:t>cela, </a:t>
            </a:r>
            <a:r>
              <a:rPr dirty="0" sz="1000" spc="-50">
                <a:latin typeface="Times New Roman"/>
                <a:cs typeface="Times New Roman"/>
              </a:rPr>
              <a:t>s’il </a:t>
            </a:r>
            <a:r>
              <a:rPr dirty="0" sz="1000" spc="-15">
                <a:latin typeface="Times New Roman"/>
                <a:cs typeface="Times New Roman"/>
              </a:rPr>
              <a:t>arrive </a:t>
            </a:r>
            <a:r>
              <a:rPr dirty="0" sz="1000" spc="-20">
                <a:latin typeface="Times New Roman"/>
                <a:cs typeface="Times New Roman"/>
              </a:rPr>
              <a:t>quelque </a:t>
            </a:r>
            <a:r>
              <a:rPr dirty="0" sz="1000" spc="-15">
                <a:latin typeface="Times New Roman"/>
                <a:cs typeface="Times New Roman"/>
              </a:rPr>
              <a:t>chose </a:t>
            </a:r>
            <a:r>
              <a:rPr dirty="0" sz="1000" spc="-20">
                <a:latin typeface="Times New Roman"/>
                <a:cs typeface="Times New Roman"/>
              </a:rPr>
              <a:t>qui  </a:t>
            </a:r>
            <a:r>
              <a:rPr dirty="0" sz="1000" spc="-25">
                <a:latin typeface="Times New Roman"/>
                <a:cs typeface="Times New Roman"/>
              </a:rPr>
              <a:t>t’empêche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15">
                <a:latin typeface="Times New Roman"/>
                <a:cs typeface="Times New Roman"/>
              </a:rPr>
              <a:t>baigner,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5">
                <a:latin typeface="Times New Roman"/>
                <a:cs typeface="Times New Roman"/>
              </a:rPr>
              <a:t>auras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réponse </a:t>
            </a:r>
            <a:r>
              <a:rPr dirty="0" sz="1000" spc="-10">
                <a:latin typeface="Times New Roman"/>
                <a:cs typeface="Times New Roman"/>
              </a:rPr>
              <a:t>toute </a:t>
            </a:r>
            <a:r>
              <a:rPr dirty="0" sz="1000" spc="-5">
                <a:latin typeface="Times New Roman"/>
                <a:cs typeface="Times New Roman"/>
              </a:rPr>
              <a:t>prête</a:t>
            </a:r>
            <a:r>
              <a:rPr dirty="0" sz="1000" spc="16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200"/>
              </a:lnSpc>
              <a:spcBef>
                <a:spcPts val="5"/>
              </a:spcBef>
            </a:pPr>
            <a:r>
              <a:rPr dirty="0" sz="1000" spc="-5">
                <a:latin typeface="Times New Roman"/>
                <a:cs typeface="Times New Roman"/>
              </a:rPr>
              <a:t>« Je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25">
                <a:latin typeface="Times New Roman"/>
                <a:cs typeface="Times New Roman"/>
              </a:rPr>
              <a:t>voulais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20">
                <a:latin typeface="Times New Roman"/>
                <a:cs typeface="Times New Roman"/>
              </a:rPr>
              <a:t>seulement </a:t>
            </a:r>
            <a:r>
              <a:rPr dirty="0" sz="1000" spc="-10">
                <a:latin typeface="Times New Roman"/>
                <a:cs typeface="Times New Roman"/>
              </a:rPr>
              <a:t>me </a:t>
            </a:r>
            <a:r>
              <a:rPr dirty="0" sz="1000" spc="-15">
                <a:latin typeface="Times New Roman"/>
                <a:cs typeface="Times New Roman"/>
              </a:rPr>
              <a:t>baigner, mais exercer  </a:t>
            </a:r>
            <a:r>
              <a:rPr dirty="0" sz="1000" spc="-10">
                <a:latin typeface="Times New Roman"/>
                <a:cs typeface="Times New Roman"/>
              </a:rPr>
              <a:t>ma </a:t>
            </a:r>
            <a:r>
              <a:rPr dirty="0" sz="1000" spc="-5">
                <a:latin typeface="Times New Roman"/>
                <a:cs typeface="Times New Roman"/>
              </a:rPr>
              <a:t>liberté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choisir </a:t>
            </a:r>
            <a:r>
              <a:rPr dirty="0" sz="1000" spc="-15">
                <a:latin typeface="Times New Roman"/>
                <a:cs typeface="Times New Roman"/>
              </a:rPr>
              <a:t>en accord </a:t>
            </a:r>
            <a:r>
              <a:rPr dirty="0" sz="1000" spc="-25">
                <a:latin typeface="Times New Roman"/>
                <a:cs typeface="Times New Roman"/>
              </a:rPr>
              <a:t>avec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20">
                <a:latin typeface="Times New Roman"/>
                <a:cs typeface="Times New Roman"/>
              </a:rPr>
              <a:t>si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0">
                <a:latin typeface="Times New Roman"/>
                <a:cs typeface="Times New Roman"/>
              </a:rPr>
              <a:t>me  </a:t>
            </a:r>
            <a:r>
              <a:rPr dirty="0" sz="1000" spc="-15">
                <a:latin typeface="Times New Roman"/>
                <a:cs typeface="Times New Roman"/>
              </a:rPr>
              <a:t>mets en colère à </a:t>
            </a:r>
            <a:r>
              <a:rPr dirty="0" sz="1000" spc="-20">
                <a:latin typeface="Times New Roman"/>
                <a:cs typeface="Times New Roman"/>
              </a:rPr>
              <a:t>cause </a:t>
            </a:r>
            <a:r>
              <a:rPr dirty="0" sz="1000" spc="-10">
                <a:latin typeface="Times New Roman"/>
                <a:cs typeface="Times New Roman"/>
              </a:rPr>
              <a:t>de ce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25">
                <a:latin typeface="Times New Roman"/>
                <a:cs typeface="Times New Roman"/>
              </a:rPr>
              <a:t>m’arrive,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10">
                <a:latin typeface="Times New Roman"/>
                <a:cs typeface="Times New Roman"/>
              </a:rPr>
              <a:t>sera </a:t>
            </a:r>
            <a:r>
              <a:rPr dirty="0" sz="1000" spc="-15">
                <a:latin typeface="Times New Roman"/>
                <a:cs typeface="Times New Roman"/>
              </a:rPr>
              <a:t>pas 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cas. </a:t>
            </a:r>
            <a:r>
              <a:rPr dirty="0" sz="1000" spc="-5">
                <a:latin typeface="Times New Roman"/>
                <a:cs typeface="Times New Roman"/>
              </a:rPr>
              <a:t>» </a:t>
            </a:r>
            <a:r>
              <a:rPr dirty="0" sz="1000" spc="-15">
                <a:latin typeface="Times New Roman"/>
                <a:cs typeface="Times New Roman"/>
              </a:rPr>
              <a:t>IV,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Manuel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84758" y="6392872"/>
            <a:ext cx="2662367" cy="1996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01700" y="8528863"/>
            <a:ext cx="1094105" cy="162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35" i="1">
                <a:latin typeface="Cambria"/>
                <a:cs typeface="Cambria"/>
              </a:rPr>
              <a:t>dessin </a:t>
            </a:r>
            <a:r>
              <a:rPr dirty="0" sz="900" spc="-45" i="1">
                <a:latin typeface="Cambria"/>
                <a:cs typeface="Cambria"/>
              </a:rPr>
              <a:t>encre </a:t>
            </a:r>
            <a:r>
              <a:rPr dirty="0" sz="900" spc="-75" i="1">
                <a:latin typeface="Cambria"/>
                <a:cs typeface="Cambria"/>
              </a:rPr>
              <a:t>et</a:t>
            </a:r>
            <a:r>
              <a:rPr dirty="0" sz="900" spc="-65" i="1">
                <a:latin typeface="Cambria"/>
                <a:cs typeface="Cambria"/>
              </a:rPr>
              <a:t> </a:t>
            </a:r>
            <a:r>
              <a:rPr dirty="0" sz="900" spc="-30" i="1">
                <a:latin typeface="Cambria"/>
                <a:cs typeface="Cambria"/>
              </a:rPr>
              <a:t>acrylique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28191" y="8887548"/>
            <a:ext cx="27019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065" indent="-126364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39700" algn="l"/>
              </a:tabLst>
            </a:pPr>
            <a:r>
              <a:rPr dirty="0" sz="1000" spc="-10">
                <a:latin typeface="Times New Roman"/>
                <a:cs typeface="Times New Roman"/>
              </a:rPr>
              <a:t>Comprendre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5">
                <a:latin typeface="Times New Roman"/>
                <a:cs typeface="Times New Roman"/>
              </a:rPr>
              <a:t>ici </a:t>
            </a:r>
            <a:r>
              <a:rPr dirty="0" sz="1000" spc="-10">
                <a:latin typeface="Times New Roman"/>
                <a:cs typeface="Times New Roman"/>
              </a:rPr>
              <a:t>Epictète prend </a:t>
            </a:r>
            <a:r>
              <a:rPr dirty="0" sz="1000" spc="-35">
                <a:latin typeface="Times New Roman"/>
                <a:cs typeface="Times New Roman"/>
              </a:rPr>
              <a:t>l’exemple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700" y="9039441"/>
            <a:ext cx="2828290" cy="7766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6543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20">
                <a:latin typeface="Times New Roman"/>
                <a:cs typeface="Times New Roman"/>
              </a:rPr>
              <a:t>Bains, qui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10">
                <a:latin typeface="Times New Roman"/>
                <a:cs typeface="Times New Roman"/>
              </a:rPr>
              <a:t>rapproche de </a:t>
            </a:r>
            <a:r>
              <a:rPr dirty="0" sz="1000" spc="-25">
                <a:latin typeface="Times New Roman"/>
                <a:cs typeface="Times New Roman"/>
              </a:rPr>
              <a:t>l’expérience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pis-  cine…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120"/>
              </a:spcBef>
            </a:pPr>
            <a:r>
              <a:rPr dirty="0" sz="1000" spc="-5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lieu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15">
                <a:latin typeface="Times New Roman"/>
                <a:cs typeface="Times New Roman"/>
              </a:rPr>
              <a:t>propres </a:t>
            </a:r>
            <a:r>
              <a:rPr dirty="0" sz="1000" spc="-25">
                <a:latin typeface="Times New Roman"/>
                <a:cs typeface="Times New Roman"/>
              </a:rPr>
              <a:t>lois auxquelles </a:t>
            </a:r>
            <a:r>
              <a:rPr dirty="0" sz="1000" spc="-20">
                <a:latin typeface="Times New Roman"/>
                <a:cs typeface="Times New Roman"/>
              </a:rPr>
              <a:t>on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10">
                <a:latin typeface="Times New Roman"/>
                <a:cs typeface="Times New Roman"/>
              </a:rPr>
              <a:t>peut </a:t>
            </a:r>
            <a:r>
              <a:rPr dirty="0" sz="1000" spc="-15">
                <a:latin typeface="Times New Roman"/>
                <a:cs typeface="Times New Roman"/>
              </a:rPr>
              <a:t>déroger.  </a:t>
            </a:r>
            <a:r>
              <a:rPr dirty="0" sz="1000" spc="-35">
                <a:latin typeface="Times New Roman"/>
                <a:cs typeface="Times New Roman"/>
              </a:rPr>
              <a:t>C’est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lieu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d’eau.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Dès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45">
                <a:latin typeface="Times New Roman"/>
                <a:cs typeface="Times New Roman"/>
              </a:rPr>
              <a:t>qu’il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y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l’eau,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il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y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nécessaire-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30573" y="901662"/>
            <a:ext cx="2828290" cy="633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Times New Roman"/>
                <a:cs typeface="Times New Roman"/>
              </a:rPr>
              <a:t>ment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éclaboussures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compte-tenu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nature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l’eau.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Il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y  </a:t>
            </a:r>
            <a:r>
              <a:rPr dirty="0" sz="1000" spc="-15">
                <a:latin typeface="Times New Roman"/>
                <a:cs typeface="Times New Roman"/>
              </a:rPr>
              <a:t>a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du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monde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possibilité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du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vol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n’est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exclure...Du  </a:t>
            </a:r>
            <a:r>
              <a:rPr dirty="0" sz="1000" spc="-20">
                <a:latin typeface="Times New Roman"/>
                <a:cs typeface="Times New Roman"/>
              </a:rPr>
              <a:t>fait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promiscuité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du nombre </a:t>
            </a:r>
            <a:r>
              <a:rPr dirty="0" sz="1000" spc="-30">
                <a:latin typeface="Times New Roman"/>
                <a:cs typeface="Times New Roman"/>
              </a:rPr>
              <a:t>d’individus,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0">
                <a:latin typeface="Times New Roman"/>
                <a:cs typeface="Times New Roman"/>
              </a:rPr>
              <a:t>dis-  </a:t>
            </a:r>
            <a:r>
              <a:rPr dirty="0" sz="1000" spc="-15">
                <a:latin typeface="Times New Roman"/>
                <a:cs typeface="Times New Roman"/>
              </a:rPr>
              <a:t>putes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conﬂits </a:t>
            </a:r>
            <a:r>
              <a:rPr dirty="0" sz="1000" spc="-15">
                <a:latin typeface="Times New Roman"/>
                <a:cs typeface="Times New Roman"/>
              </a:rPr>
              <a:t>sont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possibles.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913444" y="1705475"/>
            <a:ext cx="2662367" cy="21476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830573" y="3992168"/>
            <a:ext cx="1191260" cy="162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45" i="1">
                <a:latin typeface="Cambria"/>
                <a:cs typeface="Cambria"/>
              </a:rPr>
              <a:t>Monet </a:t>
            </a:r>
            <a:r>
              <a:rPr dirty="0" sz="900" spc="-35" i="1">
                <a:latin typeface="Cambria"/>
                <a:cs typeface="Cambria"/>
              </a:rPr>
              <a:t>Mer </a:t>
            </a:r>
            <a:r>
              <a:rPr dirty="0" sz="900" spc="-55" i="1">
                <a:latin typeface="Cambria"/>
                <a:cs typeface="Cambria"/>
              </a:rPr>
              <a:t>agitée </a:t>
            </a:r>
            <a:r>
              <a:rPr dirty="0" sz="900" spc="-30" i="1">
                <a:latin typeface="Cambria"/>
                <a:cs typeface="Cambria"/>
              </a:rPr>
              <a:t>à</a:t>
            </a:r>
            <a:r>
              <a:rPr dirty="0" sz="900" spc="-95" i="1">
                <a:latin typeface="Cambria"/>
                <a:cs typeface="Cambria"/>
              </a:rPr>
              <a:t> </a:t>
            </a:r>
            <a:r>
              <a:rPr dirty="0" sz="900" spc="-65" i="1">
                <a:latin typeface="Cambria"/>
                <a:cs typeface="Cambria"/>
              </a:rPr>
              <a:t>Etretat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30573" y="4308818"/>
            <a:ext cx="2828290" cy="197421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Deux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types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lois,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loi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nature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45">
                <a:latin typeface="Times New Roman"/>
                <a:cs typeface="Times New Roman"/>
              </a:rPr>
              <a:t>l’eau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loi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na-  </a:t>
            </a:r>
            <a:r>
              <a:rPr dirty="0" sz="1000" spc="-5">
                <a:latin typeface="Times New Roman"/>
                <a:cs typeface="Times New Roman"/>
              </a:rPr>
              <a:t>ture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humaine,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combinent.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On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peut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y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déroger.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Mettre 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0">
                <a:latin typeface="Times New Roman"/>
                <a:cs typeface="Times New Roman"/>
              </a:rPr>
              <a:t>jour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causes évite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voir le </a:t>
            </a:r>
            <a:r>
              <a:rPr dirty="0" sz="1000" spc="-15">
                <a:latin typeface="Times New Roman"/>
                <a:cs typeface="Times New Roman"/>
              </a:rPr>
              <a:t>mal </a:t>
            </a:r>
            <a:r>
              <a:rPr dirty="0" sz="1000" spc="-20">
                <a:latin typeface="Times New Roman"/>
                <a:cs typeface="Times New Roman"/>
              </a:rPr>
              <a:t>là où il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10">
                <a:latin typeface="Times New Roman"/>
                <a:cs typeface="Times New Roman"/>
              </a:rPr>
              <a:t>pas. </a:t>
            </a:r>
            <a:r>
              <a:rPr dirty="0" sz="1000" spc="-5">
                <a:latin typeface="Times New Roman"/>
                <a:cs typeface="Times New Roman"/>
              </a:rPr>
              <a:t>Le  </a:t>
            </a:r>
            <a:r>
              <a:rPr dirty="0" sz="1000" spc="-15">
                <a:latin typeface="Times New Roman"/>
                <a:cs typeface="Times New Roman"/>
              </a:rPr>
              <a:t>mal est une </a:t>
            </a:r>
            <a:r>
              <a:rPr dirty="0" sz="1000" spc="-20">
                <a:latin typeface="Times New Roman"/>
                <a:cs typeface="Times New Roman"/>
              </a:rPr>
              <a:t>cause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ignorée.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80"/>
              </a:spcBef>
            </a:pP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15">
                <a:latin typeface="Times New Roman"/>
                <a:cs typeface="Times New Roman"/>
              </a:rPr>
              <a:t>conséquent en </a:t>
            </a:r>
            <a:r>
              <a:rPr dirty="0" sz="1000" spc="-20">
                <a:latin typeface="Times New Roman"/>
                <a:cs typeface="Times New Roman"/>
              </a:rPr>
              <a:t>connaissance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ces </a:t>
            </a:r>
            <a:r>
              <a:rPr dirty="0" sz="1000" spc="-25">
                <a:latin typeface="Times New Roman"/>
                <a:cs typeface="Times New Roman"/>
              </a:rPr>
              <a:t>lois </a:t>
            </a:r>
            <a:r>
              <a:rPr dirty="0" sz="1000" spc="-45">
                <a:latin typeface="Times New Roman"/>
                <a:cs typeface="Times New Roman"/>
              </a:rPr>
              <a:t>qu’on  </a:t>
            </a:r>
            <a:r>
              <a:rPr dirty="0" sz="1000" spc="-15">
                <a:latin typeface="Times New Roman"/>
                <a:cs typeface="Times New Roman"/>
              </a:rPr>
              <a:t>décide </a:t>
            </a:r>
            <a:r>
              <a:rPr dirty="0" sz="1000" spc="-20">
                <a:latin typeface="Times New Roman"/>
                <a:cs typeface="Times New Roman"/>
              </a:rPr>
              <a:t>ou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30">
                <a:latin typeface="Times New Roman"/>
                <a:cs typeface="Times New Roman"/>
              </a:rPr>
              <a:t>d’aller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lieu… </a:t>
            </a:r>
            <a:r>
              <a:rPr dirty="0" sz="1000" spc="-15">
                <a:latin typeface="Times New Roman"/>
                <a:cs typeface="Times New Roman"/>
              </a:rPr>
              <a:t>Rien ne </a:t>
            </a:r>
            <a:r>
              <a:rPr dirty="0" sz="1000" spc="-20">
                <a:latin typeface="Times New Roman"/>
                <a:cs typeface="Times New Roman"/>
              </a:rPr>
              <a:t>nous </a:t>
            </a:r>
            <a:r>
              <a:rPr dirty="0" sz="1000" spc="-15">
                <a:latin typeface="Times New Roman"/>
                <a:cs typeface="Times New Roman"/>
              </a:rPr>
              <a:t>force à </a:t>
            </a:r>
            <a:r>
              <a:rPr dirty="0" sz="1000" spc="-35">
                <a:latin typeface="Times New Roman"/>
                <a:cs typeface="Times New Roman"/>
              </a:rPr>
              <a:t>y  </a:t>
            </a:r>
            <a:r>
              <a:rPr dirty="0" sz="1000" spc="-15">
                <a:latin typeface="Times New Roman"/>
                <a:cs typeface="Times New Roman"/>
              </a:rPr>
              <a:t>aller.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Mais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fois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prise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décision,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il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faut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rester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cohérent  </a:t>
            </a:r>
            <a:r>
              <a:rPr dirty="0" sz="1000" spc="-25">
                <a:latin typeface="Times New Roman"/>
                <a:cs typeface="Times New Roman"/>
              </a:rPr>
              <a:t>avec </a:t>
            </a:r>
            <a:r>
              <a:rPr dirty="0" sz="1000" spc="-10">
                <a:latin typeface="Times New Roman"/>
                <a:cs typeface="Times New Roman"/>
              </a:rPr>
              <a:t>soi-même, </a:t>
            </a:r>
            <a:r>
              <a:rPr dirty="0" sz="1000" spc="-15">
                <a:latin typeface="Times New Roman"/>
                <a:cs typeface="Times New Roman"/>
              </a:rPr>
              <a:t>sachant à quoi </a:t>
            </a:r>
            <a:r>
              <a:rPr dirty="0" sz="1000" spc="-50">
                <a:latin typeface="Times New Roman"/>
                <a:cs typeface="Times New Roman"/>
              </a:rPr>
              <a:t>s’en </a:t>
            </a:r>
            <a:r>
              <a:rPr dirty="0" sz="1000" spc="-5">
                <a:latin typeface="Times New Roman"/>
                <a:cs typeface="Times New Roman"/>
              </a:rPr>
              <a:t>tenir. </a:t>
            </a:r>
            <a:r>
              <a:rPr dirty="0" sz="1000" spc="-20">
                <a:latin typeface="Times New Roman"/>
                <a:cs typeface="Times New Roman"/>
              </a:rPr>
              <a:t>Se </a:t>
            </a:r>
            <a:r>
              <a:rPr dirty="0" sz="1000" spc="-5">
                <a:latin typeface="Times New Roman"/>
                <a:cs typeface="Times New Roman"/>
              </a:rPr>
              <a:t>mettre </a:t>
            </a:r>
            <a:r>
              <a:rPr dirty="0" sz="1000" spc="-15">
                <a:latin typeface="Times New Roman"/>
                <a:cs typeface="Times New Roman"/>
              </a:rPr>
              <a:t>en  colère </a:t>
            </a:r>
            <a:r>
              <a:rPr dirty="0" sz="1000" spc="-10">
                <a:latin typeface="Times New Roman"/>
                <a:cs typeface="Times New Roman"/>
              </a:rPr>
              <a:t>serait </a:t>
            </a:r>
            <a:r>
              <a:rPr dirty="0" sz="1000" spc="-20">
                <a:latin typeface="Times New Roman"/>
                <a:cs typeface="Times New Roman"/>
              </a:rPr>
              <a:t>insensé </a:t>
            </a:r>
            <a:r>
              <a:rPr dirty="0" sz="1000" spc="-15">
                <a:latin typeface="Times New Roman"/>
                <a:cs typeface="Times New Roman"/>
              </a:rPr>
              <a:t>puisque </a:t>
            </a:r>
            <a:r>
              <a:rPr dirty="0" sz="1000" spc="-50">
                <a:latin typeface="Times New Roman"/>
                <a:cs typeface="Times New Roman"/>
              </a:rPr>
              <a:t>l’on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sait.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75"/>
              </a:spcBef>
            </a:pPr>
            <a:r>
              <a:rPr dirty="0" sz="1000" spc="-5" b="1">
                <a:latin typeface="Times New Roman"/>
                <a:cs typeface="Times New Roman"/>
              </a:rPr>
              <a:t>La </a:t>
            </a:r>
            <a:r>
              <a:rPr dirty="0" sz="1000" spc="-10" b="1">
                <a:latin typeface="Times New Roman"/>
                <a:cs typeface="Times New Roman"/>
              </a:rPr>
              <a:t>liberté </a:t>
            </a:r>
            <a:r>
              <a:rPr dirty="0" sz="1000" spc="-5" b="1">
                <a:latin typeface="Times New Roman"/>
                <a:cs typeface="Times New Roman"/>
              </a:rPr>
              <a:t>suppose </a:t>
            </a:r>
            <a:r>
              <a:rPr dirty="0" sz="1000" b="1">
                <a:latin typeface="Times New Roman"/>
                <a:cs typeface="Times New Roman"/>
              </a:rPr>
              <a:t>un </a:t>
            </a:r>
            <a:r>
              <a:rPr dirty="0" sz="1000" spc="-15" b="1">
                <a:latin typeface="Times New Roman"/>
                <a:cs typeface="Times New Roman"/>
              </a:rPr>
              <a:t>engagement </a:t>
            </a:r>
            <a:r>
              <a:rPr dirty="0" sz="1000" spc="-10" b="1">
                <a:latin typeface="Times New Roman"/>
                <a:cs typeface="Times New Roman"/>
              </a:rPr>
              <a:t>de </a:t>
            </a:r>
            <a:r>
              <a:rPr dirty="0" sz="1000" spc="0" b="1">
                <a:latin typeface="Times New Roman"/>
                <a:cs typeface="Times New Roman"/>
              </a:rPr>
              <a:t>soi </a:t>
            </a:r>
            <a:r>
              <a:rPr dirty="0" sz="1000" b="1">
                <a:latin typeface="Times New Roman"/>
                <a:cs typeface="Times New Roman"/>
              </a:rPr>
              <a:t>vis-à-vis </a:t>
            </a:r>
            <a:r>
              <a:rPr dirty="0" sz="1000" spc="-10" b="1">
                <a:latin typeface="Times New Roman"/>
                <a:cs typeface="Times New Roman"/>
              </a:rPr>
              <a:t>de  </a:t>
            </a:r>
            <a:r>
              <a:rPr dirty="0" sz="1000" spc="-5" b="1">
                <a:latin typeface="Times New Roman"/>
                <a:cs typeface="Times New Roman"/>
              </a:rPr>
              <a:t>soi-même… la </a:t>
            </a:r>
            <a:r>
              <a:rPr dirty="0" sz="1000" spc="-10" b="1">
                <a:latin typeface="Times New Roman"/>
                <a:cs typeface="Times New Roman"/>
              </a:rPr>
              <a:t>liberté </a:t>
            </a:r>
            <a:r>
              <a:rPr dirty="0" sz="1000" spc="-20" b="1">
                <a:latin typeface="Times New Roman"/>
                <a:cs typeface="Times New Roman"/>
              </a:rPr>
              <a:t>n’est </a:t>
            </a:r>
            <a:r>
              <a:rPr dirty="0" sz="1000" b="1">
                <a:latin typeface="Times New Roman"/>
                <a:cs typeface="Times New Roman"/>
              </a:rPr>
              <a:t>pas </a:t>
            </a:r>
            <a:r>
              <a:rPr dirty="0" sz="1000" spc="-5" b="1">
                <a:latin typeface="Times New Roman"/>
                <a:cs typeface="Times New Roman"/>
              </a:rPr>
              <a:t>totale </a:t>
            </a:r>
            <a:r>
              <a:rPr dirty="0" sz="1000" spc="-10" b="1">
                <a:latin typeface="Times New Roman"/>
                <a:cs typeface="Times New Roman"/>
              </a:rPr>
              <a:t>indépendance.  </a:t>
            </a:r>
            <a:r>
              <a:rPr dirty="0" sz="1000" spc="-5" b="1">
                <a:latin typeface="Times New Roman"/>
                <a:cs typeface="Times New Roman"/>
              </a:rPr>
              <a:t>Elle suppose </a:t>
            </a:r>
            <a:r>
              <a:rPr dirty="0" sz="1000" spc="-10" b="1">
                <a:latin typeface="Times New Roman"/>
                <a:cs typeface="Times New Roman"/>
              </a:rPr>
              <a:t>que ma </a:t>
            </a:r>
            <a:r>
              <a:rPr dirty="0" sz="1000" spc="-15" b="1">
                <a:latin typeface="Times New Roman"/>
                <a:cs typeface="Times New Roman"/>
              </a:rPr>
              <a:t>volonté suive </a:t>
            </a:r>
            <a:r>
              <a:rPr dirty="0" sz="1000" spc="-5" b="1">
                <a:latin typeface="Times New Roman"/>
                <a:cs typeface="Times New Roman"/>
              </a:rPr>
              <a:t>la</a:t>
            </a:r>
            <a:r>
              <a:rPr dirty="0" sz="1000" spc="5" b="1">
                <a:latin typeface="Times New Roman"/>
                <a:cs typeface="Times New Roman"/>
              </a:rPr>
              <a:t> </a:t>
            </a:r>
            <a:r>
              <a:rPr dirty="0" sz="1000" spc="-5" b="1">
                <a:latin typeface="Times New Roman"/>
                <a:cs typeface="Times New Roman"/>
              </a:rPr>
              <a:t>raison.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30573" y="6572440"/>
            <a:ext cx="241681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36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2.3	</a:t>
            </a:r>
            <a:r>
              <a:rPr dirty="0" sz="1200" b="1">
                <a:latin typeface="Times New Roman"/>
                <a:cs typeface="Times New Roman"/>
              </a:rPr>
              <a:t>Ils </a:t>
            </a:r>
            <a:r>
              <a:rPr dirty="0" sz="1200" spc="-5" b="1">
                <a:latin typeface="Times New Roman"/>
                <a:cs typeface="Times New Roman"/>
              </a:rPr>
              <a:t>disent </a:t>
            </a:r>
            <a:r>
              <a:rPr dirty="0" sz="1200" spc="15" b="1">
                <a:latin typeface="Times New Roman"/>
                <a:cs typeface="Times New Roman"/>
              </a:rPr>
              <a:t>:je </a:t>
            </a:r>
            <a:r>
              <a:rPr dirty="0" sz="1200" b="1">
                <a:latin typeface="Times New Roman"/>
                <a:cs typeface="Times New Roman"/>
              </a:rPr>
              <a:t>fais </a:t>
            </a:r>
            <a:r>
              <a:rPr dirty="0" sz="1200" spc="-15" b="1">
                <a:latin typeface="Times New Roman"/>
                <a:cs typeface="Times New Roman"/>
              </a:rPr>
              <a:t>ce que </a:t>
            </a:r>
            <a:r>
              <a:rPr dirty="0" sz="1200" spc="25" b="1">
                <a:latin typeface="Times New Roman"/>
                <a:cs typeface="Times New Roman"/>
              </a:rPr>
              <a:t>je</a:t>
            </a:r>
            <a:r>
              <a:rPr dirty="0" sz="1200" spc="-80" b="1">
                <a:latin typeface="Times New Roman"/>
                <a:cs typeface="Times New Roman"/>
              </a:rPr>
              <a:t> </a:t>
            </a:r>
            <a:r>
              <a:rPr dirty="0" sz="1200" spc="-15" b="1">
                <a:latin typeface="Times New Roman"/>
                <a:cs typeface="Times New Roman"/>
              </a:rPr>
              <a:t>veux.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30573" y="6848381"/>
            <a:ext cx="2828290" cy="227774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-10">
                <a:latin typeface="Times New Roman"/>
                <a:cs typeface="Times New Roman"/>
              </a:rPr>
              <a:t>On </a:t>
            </a:r>
            <a:r>
              <a:rPr dirty="0" sz="1000" spc="-20">
                <a:latin typeface="Times New Roman"/>
                <a:cs typeface="Times New Roman"/>
              </a:rPr>
              <a:t>confond </a:t>
            </a:r>
            <a:r>
              <a:rPr dirty="0" sz="1000" spc="-25">
                <a:latin typeface="Times New Roman"/>
                <a:cs typeface="Times New Roman"/>
              </a:rPr>
              <a:t>souvent volonté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caprice.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5"/>
              </a:spcBef>
            </a:pPr>
            <a:r>
              <a:rPr dirty="0" sz="1000" spc="-15">
                <a:latin typeface="Times New Roman"/>
                <a:cs typeface="Times New Roman"/>
              </a:rPr>
              <a:t>Il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répond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«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Pendant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voyage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en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bateau,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si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navire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0">
                <a:latin typeface="Times New Roman"/>
                <a:cs typeface="Times New Roman"/>
              </a:rPr>
              <a:t>jette  </a:t>
            </a:r>
            <a:r>
              <a:rPr dirty="0" sz="1000" spc="-30">
                <a:latin typeface="Times New Roman"/>
                <a:cs typeface="Times New Roman"/>
              </a:rPr>
              <a:t>l’ancre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tu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mettes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pied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terre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pour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aller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chercher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35">
                <a:latin typeface="Times New Roman"/>
                <a:cs typeface="Times New Roman"/>
              </a:rPr>
              <a:t>l’eau,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0">
                <a:latin typeface="Times New Roman"/>
                <a:cs typeface="Times New Roman"/>
              </a:rPr>
              <a:t>ramasseras </a:t>
            </a:r>
            <a:r>
              <a:rPr dirty="0" sz="1000" spc="-15">
                <a:latin typeface="Times New Roman"/>
                <a:cs typeface="Times New Roman"/>
              </a:rPr>
              <a:t>en chemin, ici un </a:t>
            </a:r>
            <a:r>
              <a:rPr dirty="0" sz="1000" spc="-20">
                <a:latin typeface="Times New Roman"/>
                <a:cs typeface="Times New Roman"/>
              </a:rPr>
              <a:t>bigorneau, là </a:t>
            </a:r>
            <a:r>
              <a:rPr dirty="0" sz="1000" spc="-15">
                <a:latin typeface="Times New Roman"/>
                <a:cs typeface="Times New Roman"/>
              </a:rPr>
              <a:t>un  </a:t>
            </a:r>
            <a:r>
              <a:rPr dirty="0" sz="1000" spc="-10">
                <a:latin typeface="Times New Roman"/>
                <a:cs typeface="Times New Roman"/>
              </a:rPr>
              <a:t>petit </a:t>
            </a:r>
            <a:r>
              <a:rPr dirty="0" sz="1000" spc="-15">
                <a:latin typeface="Times New Roman"/>
                <a:cs typeface="Times New Roman"/>
              </a:rPr>
              <a:t>bulbe </a:t>
            </a:r>
            <a:r>
              <a:rPr dirty="0" sz="1000" spc="-10">
                <a:latin typeface="Times New Roman"/>
                <a:cs typeface="Times New Roman"/>
              </a:rPr>
              <a:t>de plante, </a:t>
            </a:r>
            <a:r>
              <a:rPr dirty="0" sz="1000" spc="-15">
                <a:latin typeface="Times New Roman"/>
                <a:cs typeface="Times New Roman"/>
              </a:rPr>
              <a:t>mais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20">
                <a:latin typeface="Times New Roman"/>
                <a:cs typeface="Times New Roman"/>
              </a:rPr>
              <a:t>faut </a:t>
            </a:r>
            <a:r>
              <a:rPr dirty="0" sz="1000" spc="-10">
                <a:latin typeface="Times New Roman"/>
                <a:cs typeface="Times New Roman"/>
              </a:rPr>
              <a:t>concentrer </a:t>
            </a:r>
            <a:r>
              <a:rPr dirty="0" sz="1000" spc="-5">
                <a:latin typeface="Times New Roman"/>
                <a:cs typeface="Times New Roman"/>
              </a:rPr>
              <a:t>ta </a:t>
            </a:r>
            <a:r>
              <a:rPr dirty="0" sz="1000" spc="-15">
                <a:latin typeface="Times New Roman"/>
                <a:cs typeface="Times New Roman"/>
              </a:rPr>
              <a:t>pensée  sur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navire,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10">
                <a:latin typeface="Times New Roman"/>
                <a:cs typeface="Times New Roman"/>
              </a:rPr>
              <a:t>retourner </a:t>
            </a:r>
            <a:r>
              <a:rPr dirty="0" sz="1000" spc="-25">
                <a:latin typeface="Times New Roman"/>
                <a:cs typeface="Times New Roman"/>
              </a:rPr>
              <a:t>sans </a:t>
            </a:r>
            <a:r>
              <a:rPr dirty="0" sz="1000" spc="-15">
                <a:latin typeface="Times New Roman"/>
                <a:cs typeface="Times New Roman"/>
              </a:rPr>
              <a:t>cesse </a:t>
            </a:r>
            <a:r>
              <a:rPr dirty="0" sz="1000" spc="-25">
                <a:latin typeface="Times New Roman"/>
                <a:cs typeface="Times New Roman"/>
              </a:rPr>
              <a:t>au </a:t>
            </a:r>
            <a:r>
              <a:rPr dirty="0" sz="1000" spc="-20">
                <a:latin typeface="Times New Roman"/>
                <a:cs typeface="Times New Roman"/>
              </a:rPr>
              <a:t>cas où le </a:t>
            </a:r>
            <a:r>
              <a:rPr dirty="0" sz="1000" spc="-15">
                <a:latin typeface="Times New Roman"/>
                <a:cs typeface="Times New Roman"/>
              </a:rPr>
              <a:t>pilote  </a:t>
            </a:r>
            <a:r>
              <a:rPr dirty="0" sz="1000" spc="-20">
                <a:latin typeface="Times New Roman"/>
                <a:cs typeface="Times New Roman"/>
              </a:rPr>
              <a:t>appelle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50">
                <a:latin typeface="Times New Roman"/>
                <a:cs typeface="Times New Roman"/>
              </a:rPr>
              <a:t>s’il </a:t>
            </a:r>
            <a:r>
              <a:rPr dirty="0" sz="1000" spc="-15">
                <a:latin typeface="Times New Roman"/>
                <a:cs typeface="Times New Roman"/>
              </a:rPr>
              <a:t>appelle, </a:t>
            </a:r>
            <a:r>
              <a:rPr dirty="0" sz="1000" spc="-20">
                <a:latin typeface="Times New Roman"/>
                <a:cs typeface="Times New Roman"/>
              </a:rPr>
              <a:t>il faut </a:t>
            </a:r>
            <a:r>
              <a:rPr dirty="0" sz="1000" spc="-10">
                <a:latin typeface="Times New Roman"/>
                <a:cs typeface="Times New Roman"/>
              </a:rPr>
              <a:t>tout planter </a:t>
            </a:r>
            <a:r>
              <a:rPr dirty="0" sz="1000" spc="-15">
                <a:latin typeface="Times New Roman"/>
                <a:cs typeface="Times New Roman"/>
              </a:rPr>
              <a:t>là, </a:t>
            </a:r>
            <a:r>
              <a:rPr dirty="0" sz="1000" spc="-10">
                <a:latin typeface="Times New Roman"/>
                <a:cs typeface="Times New Roman"/>
              </a:rPr>
              <a:t>de peur </a:t>
            </a:r>
            <a:r>
              <a:rPr dirty="0" sz="1000" spc="-25">
                <a:latin typeface="Times New Roman"/>
                <a:cs typeface="Times New Roman"/>
              </a:rPr>
              <a:t>d’être  </a:t>
            </a:r>
            <a:r>
              <a:rPr dirty="0" sz="1000" spc="5">
                <a:latin typeface="Times New Roman"/>
                <a:cs typeface="Times New Roman"/>
              </a:rPr>
              <a:t>jeté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fond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cale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ligoté </a:t>
            </a:r>
            <a:r>
              <a:rPr dirty="0" sz="1000" spc="-10">
                <a:latin typeface="Times New Roman"/>
                <a:cs typeface="Times New Roman"/>
              </a:rPr>
              <a:t>comme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 spc="-10">
                <a:latin typeface="Times New Roman"/>
                <a:cs typeface="Times New Roman"/>
              </a:rPr>
              <a:t>bétail. </a:t>
            </a:r>
            <a:r>
              <a:rPr dirty="0" sz="1000" spc="-35">
                <a:latin typeface="Times New Roman"/>
                <a:cs typeface="Times New Roman"/>
              </a:rPr>
              <a:t>C’est</a:t>
            </a:r>
            <a:r>
              <a:rPr dirty="0" sz="1000" spc="-114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pareil  dans </a:t>
            </a:r>
            <a:r>
              <a:rPr dirty="0" sz="1000" spc="-20">
                <a:latin typeface="Times New Roman"/>
                <a:cs typeface="Times New Roman"/>
              </a:rPr>
              <a:t>la vie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15">
                <a:latin typeface="Times New Roman"/>
                <a:cs typeface="Times New Roman"/>
              </a:rPr>
              <a:t>si, en </a:t>
            </a:r>
            <a:r>
              <a:rPr dirty="0" sz="1000" spc="-20">
                <a:latin typeface="Times New Roman"/>
                <a:cs typeface="Times New Roman"/>
              </a:rPr>
              <a:t>guise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bigorneau, on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15">
                <a:latin typeface="Times New Roman"/>
                <a:cs typeface="Times New Roman"/>
              </a:rPr>
              <a:t>donne une  </a:t>
            </a:r>
            <a:r>
              <a:rPr dirty="0" sz="1000" spc="-5">
                <a:latin typeface="Times New Roman"/>
                <a:cs typeface="Times New Roman"/>
              </a:rPr>
              <a:t>petite </a:t>
            </a:r>
            <a:r>
              <a:rPr dirty="0" sz="1000" spc="-10">
                <a:latin typeface="Times New Roman"/>
                <a:cs typeface="Times New Roman"/>
              </a:rPr>
              <a:t>femme </a:t>
            </a:r>
            <a:r>
              <a:rPr dirty="0" sz="1000" spc="-20">
                <a:latin typeface="Times New Roman"/>
                <a:cs typeface="Times New Roman"/>
              </a:rPr>
              <a:t>ou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25">
                <a:latin typeface="Times New Roman"/>
                <a:cs typeface="Times New Roman"/>
              </a:rPr>
              <a:t>esclave,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60">
                <a:latin typeface="Times New Roman"/>
                <a:cs typeface="Times New Roman"/>
              </a:rPr>
              <a:t>n’y </a:t>
            </a:r>
            <a:r>
              <a:rPr dirty="0" sz="1000" spc="-15">
                <a:latin typeface="Times New Roman"/>
                <a:cs typeface="Times New Roman"/>
              </a:rPr>
              <a:t>a pas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mal à </a:t>
            </a:r>
            <a:r>
              <a:rPr dirty="0" sz="1000" spc="-20">
                <a:latin typeface="Times New Roman"/>
                <a:cs typeface="Times New Roman"/>
              </a:rPr>
              <a:t>cela </a:t>
            </a:r>
            <a:r>
              <a:rPr dirty="0" sz="1000" spc="-30">
                <a:latin typeface="Times New Roman"/>
                <a:cs typeface="Times New Roman"/>
              </a:rPr>
              <a:t>;  </a:t>
            </a:r>
            <a:r>
              <a:rPr dirty="0" sz="1000" spc="-15">
                <a:latin typeface="Times New Roman"/>
                <a:cs typeface="Times New Roman"/>
              </a:rPr>
              <a:t>mais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quand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pilote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t’appelle,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cours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vers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navire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laisse  </a:t>
            </a:r>
            <a:r>
              <a:rPr dirty="0" sz="1000" spc="-10">
                <a:latin typeface="Times New Roman"/>
                <a:cs typeface="Times New Roman"/>
              </a:rPr>
              <a:t>tout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sans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te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retourner.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si,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en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plus,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tu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50">
                <a:latin typeface="Times New Roman"/>
                <a:cs typeface="Times New Roman"/>
              </a:rPr>
              <a:t>n’es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plus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tout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jeune,  </a:t>
            </a:r>
            <a:r>
              <a:rPr dirty="0" sz="1000" spc="-10">
                <a:latin typeface="Times New Roman"/>
                <a:cs typeface="Times New Roman"/>
              </a:rPr>
              <a:t>reste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10">
                <a:latin typeface="Times New Roman"/>
                <a:cs typeface="Times New Roman"/>
              </a:rPr>
              <a:t>proximité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 spc="-20">
                <a:latin typeface="Times New Roman"/>
                <a:cs typeface="Times New Roman"/>
              </a:rPr>
              <a:t>navire </a:t>
            </a:r>
            <a:r>
              <a:rPr dirty="0" sz="1000" spc="-10">
                <a:latin typeface="Times New Roman"/>
                <a:cs typeface="Times New Roman"/>
              </a:rPr>
              <a:t>de peur de </a:t>
            </a:r>
            <a:r>
              <a:rPr dirty="0" sz="1000" spc="-15">
                <a:latin typeface="Times New Roman"/>
                <a:cs typeface="Times New Roman"/>
              </a:rPr>
              <a:t>manquer </a:t>
            </a:r>
            <a:r>
              <a:rPr dirty="0" sz="1000" spc="-30">
                <a:latin typeface="Times New Roman"/>
                <a:cs typeface="Times New Roman"/>
              </a:rPr>
              <a:t>l’appel.</a:t>
            </a:r>
            <a:r>
              <a:rPr dirty="0" sz="1000" spc="-1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»  </a:t>
            </a:r>
            <a:r>
              <a:rPr dirty="0" sz="1000" spc="-15">
                <a:latin typeface="Times New Roman"/>
                <a:cs typeface="Times New Roman"/>
              </a:rPr>
              <a:t>VII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57065" y="9334716"/>
            <a:ext cx="27019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065" indent="-126364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39700" algn="l"/>
              </a:tabLst>
            </a:pPr>
            <a:r>
              <a:rPr dirty="0" sz="1000" spc="-10">
                <a:latin typeface="Times New Roman"/>
                <a:cs typeface="Times New Roman"/>
              </a:rPr>
              <a:t>Comprendre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il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faut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obéir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l’appel,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man-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83558" y="9486481"/>
            <a:ext cx="257492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Times New Roman"/>
                <a:cs typeface="Times New Roman"/>
              </a:rPr>
              <a:t>quer… </a:t>
            </a: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15">
                <a:latin typeface="Times New Roman"/>
                <a:cs typeface="Times New Roman"/>
              </a:rPr>
              <a:t>quoi </a:t>
            </a:r>
            <a:r>
              <a:rPr dirty="0" sz="1000" spc="-10">
                <a:latin typeface="Times New Roman"/>
                <a:cs typeface="Times New Roman"/>
              </a:rPr>
              <a:t>cet </a:t>
            </a:r>
            <a:r>
              <a:rPr dirty="0" sz="1000" spc="-20">
                <a:latin typeface="Times New Roman"/>
                <a:cs typeface="Times New Roman"/>
              </a:rPr>
              <a:t>appel </a:t>
            </a:r>
            <a:r>
              <a:rPr dirty="0" sz="1000" spc="-5">
                <a:latin typeface="Times New Roman"/>
                <a:cs typeface="Times New Roman"/>
              </a:rPr>
              <a:t>? </a:t>
            </a:r>
            <a:r>
              <a:rPr dirty="0" sz="1000" spc="-10">
                <a:latin typeface="Times New Roman"/>
                <a:cs typeface="Times New Roman"/>
              </a:rPr>
              <a:t>Epictète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compare </a:t>
            </a:r>
            <a:r>
              <a:rPr dirty="0" sz="1000" spc="-15">
                <a:latin typeface="Times New Roman"/>
                <a:cs typeface="Times New Roman"/>
              </a:rPr>
              <a:t>à  un capitaine. </a:t>
            </a: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qui nous</a:t>
            </a:r>
            <a:r>
              <a:rPr dirty="0" sz="1000" spc="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dirige.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58813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69027" y="458813"/>
            <a:ext cx="1489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35" i="1">
                <a:latin typeface="Cambria"/>
                <a:cs typeface="Cambria"/>
              </a:rPr>
              <a:t>2 </a:t>
            </a:r>
            <a:r>
              <a:rPr dirty="0" sz="1000" spc="-10" i="1">
                <a:latin typeface="Cambria"/>
                <a:cs typeface="Cambria"/>
              </a:rPr>
              <a:t>ILS DISENT, </a:t>
            </a:r>
            <a:r>
              <a:rPr dirty="0" sz="1000" i="1">
                <a:latin typeface="Cambria"/>
                <a:cs typeface="Cambria"/>
              </a:rPr>
              <a:t>IL</a:t>
            </a:r>
            <a:r>
              <a:rPr dirty="0" sz="1000" spc="105" i="1">
                <a:latin typeface="Cambria"/>
                <a:cs typeface="Cambria"/>
              </a:rPr>
              <a:t> </a:t>
            </a:r>
            <a:r>
              <a:rPr dirty="0" sz="1000" spc="5" i="1">
                <a:latin typeface="Cambria"/>
                <a:cs typeface="Cambria"/>
              </a:rPr>
              <a:t>RÉPOND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901662"/>
            <a:ext cx="2828290" cy="2885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Times New Roman"/>
                <a:cs typeface="Times New Roman"/>
              </a:rPr>
              <a:t>On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0">
                <a:latin typeface="Times New Roman"/>
                <a:cs typeface="Times New Roman"/>
              </a:rPr>
              <a:t>joue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avec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nous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mène,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savoir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lois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nature.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30">
                <a:latin typeface="Times New Roman"/>
                <a:cs typeface="Times New Roman"/>
              </a:rPr>
              <a:t>d’autre </a:t>
            </a:r>
            <a:r>
              <a:rPr dirty="0" sz="1000" spc="-20">
                <a:latin typeface="Times New Roman"/>
                <a:cs typeface="Times New Roman"/>
              </a:rPr>
              <a:t>choix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5">
                <a:latin typeface="Times New Roman"/>
                <a:cs typeface="Times New Roman"/>
              </a:rPr>
              <a:t>tenir </a:t>
            </a:r>
            <a:r>
              <a:rPr dirty="0" sz="1000" spc="-20">
                <a:latin typeface="Times New Roman"/>
                <a:cs typeface="Times New Roman"/>
              </a:rPr>
              <a:t>ensemble </a:t>
            </a:r>
            <a:r>
              <a:rPr dirty="0" sz="1000" spc="-5">
                <a:latin typeface="Times New Roman"/>
                <a:cs typeface="Times New Roman"/>
              </a:rPr>
              <a:t>« </a:t>
            </a:r>
            <a:r>
              <a:rPr dirty="0" sz="1000" spc="-10">
                <a:latin typeface="Times New Roman"/>
                <a:cs typeface="Times New Roman"/>
              </a:rPr>
              <a:t>ap-  </a:t>
            </a:r>
            <a:r>
              <a:rPr dirty="0" sz="1000" spc="-15">
                <a:latin typeface="Times New Roman"/>
                <a:cs typeface="Times New Roman"/>
              </a:rPr>
              <a:t>pel </a:t>
            </a:r>
            <a:r>
              <a:rPr dirty="0" sz="1000" spc="-5">
                <a:latin typeface="Times New Roman"/>
                <a:cs typeface="Times New Roman"/>
              </a:rPr>
              <a:t>» et </a:t>
            </a:r>
            <a:r>
              <a:rPr dirty="0" sz="1000" spc="-10">
                <a:latin typeface="Times New Roman"/>
                <a:cs typeface="Times New Roman"/>
              </a:rPr>
              <a:t>ma </a:t>
            </a:r>
            <a:r>
              <a:rPr dirty="0" sz="1000" spc="-20">
                <a:latin typeface="Times New Roman"/>
                <a:cs typeface="Times New Roman"/>
              </a:rPr>
              <a:t>volonté. </a:t>
            </a:r>
            <a:r>
              <a:rPr dirty="0" sz="1000" spc="-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25">
                <a:latin typeface="Times New Roman"/>
                <a:cs typeface="Times New Roman"/>
              </a:rPr>
              <a:t>suis </a:t>
            </a:r>
            <a:r>
              <a:rPr dirty="0" sz="1000" spc="-15">
                <a:latin typeface="Times New Roman"/>
                <a:cs typeface="Times New Roman"/>
              </a:rPr>
              <a:t>pas une </a:t>
            </a:r>
            <a:r>
              <a:rPr dirty="0" sz="1000" spc="-10">
                <a:latin typeface="Times New Roman"/>
                <a:cs typeface="Times New Roman"/>
              </a:rPr>
              <a:t>pièce détachée.  </a:t>
            </a:r>
            <a:r>
              <a:rPr dirty="0" sz="1000" spc="-25">
                <a:latin typeface="Times New Roman"/>
                <a:cs typeface="Times New Roman"/>
              </a:rPr>
              <a:t>J’appartiens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au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tout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qu’est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nature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ou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Raison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universelle.  </a:t>
            </a:r>
            <a:r>
              <a:rPr dirty="0" sz="1000" spc="-15">
                <a:latin typeface="Times New Roman"/>
                <a:cs typeface="Times New Roman"/>
              </a:rPr>
              <a:t>Elle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voit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pour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moi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Times New Roman"/>
                <a:cs typeface="Times New Roman"/>
              </a:rPr>
              <a:t>je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vois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toujours.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C’est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ce- 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l’appel.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70"/>
              </a:spcBef>
            </a:pPr>
            <a:r>
              <a:rPr dirty="0" sz="1000" spc="-15">
                <a:latin typeface="Times New Roman"/>
                <a:cs typeface="Times New Roman"/>
              </a:rPr>
              <a:t>Ma </a:t>
            </a:r>
            <a:r>
              <a:rPr dirty="0" sz="1000" spc="-25">
                <a:latin typeface="Times New Roman"/>
                <a:cs typeface="Times New Roman"/>
              </a:rPr>
              <a:t>volonté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15">
                <a:latin typeface="Times New Roman"/>
                <a:cs typeface="Times New Roman"/>
              </a:rPr>
              <a:t>pas absolument </a:t>
            </a:r>
            <a:r>
              <a:rPr dirty="0" sz="1000" spc="-10">
                <a:latin typeface="Times New Roman"/>
                <a:cs typeface="Times New Roman"/>
              </a:rPr>
              <a:t>libre. </a:t>
            </a:r>
            <a:r>
              <a:rPr dirty="0" sz="1000" spc="-15">
                <a:latin typeface="Times New Roman"/>
                <a:cs typeface="Times New Roman"/>
              </a:rPr>
              <a:t>Si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45">
                <a:latin typeface="Times New Roman"/>
                <a:cs typeface="Times New Roman"/>
              </a:rPr>
              <a:t>n’en </a:t>
            </a:r>
            <a:r>
              <a:rPr dirty="0" sz="1000" spc="-25">
                <a:latin typeface="Times New Roman"/>
                <a:cs typeface="Times New Roman"/>
              </a:rPr>
              <a:t>fais</a:t>
            </a:r>
            <a:r>
              <a:rPr dirty="0" sz="1000" spc="-180">
                <a:latin typeface="Times New Roman"/>
                <a:cs typeface="Times New Roman"/>
              </a:rPr>
              <a:t> </a:t>
            </a:r>
            <a:r>
              <a:rPr dirty="0" sz="1000" spc="-45">
                <a:latin typeface="Times New Roman"/>
                <a:cs typeface="Times New Roman"/>
              </a:rPr>
              <a:t>qu’à  </a:t>
            </a:r>
            <a:r>
              <a:rPr dirty="0" sz="1000" spc="-10">
                <a:latin typeface="Times New Roman"/>
                <a:cs typeface="Times New Roman"/>
              </a:rPr>
              <a:t>ma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tête,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si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Times New Roman"/>
                <a:cs typeface="Times New Roman"/>
              </a:rPr>
              <a:t>je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n’écoute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moi,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on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va,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soit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m’abandonner,  </a:t>
            </a:r>
            <a:r>
              <a:rPr dirty="0" sz="1000" spc="-20">
                <a:latin typeface="Times New Roman"/>
                <a:cs typeface="Times New Roman"/>
              </a:rPr>
              <a:t>soit </a:t>
            </a:r>
            <a:r>
              <a:rPr dirty="0" sz="1000" spc="-10">
                <a:latin typeface="Times New Roman"/>
                <a:cs typeface="Times New Roman"/>
              </a:rPr>
              <a:t>me </a:t>
            </a:r>
            <a:r>
              <a:rPr dirty="0" sz="1000" spc="-5">
                <a:latin typeface="Times New Roman"/>
                <a:cs typeface="Times New Roman"/>
              </a:rPr>
              <a:t>mettre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20">
                <a:latin typeface="Times New Roman"/>
                <a:cs typeface="Times New Roman"/>
              </a:rPr>
              <a:t>fond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cale, </a:t>
            </a:r>
            <a:r>
              <a:rPr dirty="0" sz="1000" spc="-20">
                <a:latin typeface="Times New Roman"/>
                <a:cs typeface="Times New Roman"/>
              </a:rPr>
              <a:t>on </a:t>
            </a:r>
            <a:r>
              <a:rPr dirty="0" sz="1000" spc="-35">
                <a:latin typeface="Times New Roman"/>
                <a:cs typeface="Times New Roman"/>
              </a:rPr>
              <a:t>va </a:t>
            </a:r>
            <a:r>
              <a:rPr dirty="0" sz="1000" spc="-10">
                <a:latin typeface="Times New Roman"/>
                <a:cs typeface="Times New Roman"/>
              </a:rPr>
              <a:t>me </a:t>
            </a:r>
            <a:r>
              <a:rPr dirty="0" sz="1000" spc="-5">
                <a:latin typeface="Times New Roman"/>
                <a:cs typeface="Times New Roman"/>
              </a:rPr>
              <a:t>mettre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5">
                <a:latin typeface="Times New Roman"/>
                <a:cs typeface="Times New Roman"/>
              </a:rPr>
              <a:t>l’écart  </a:t>
            </a:r>
            <a:r>
              <a:rPr dirty="0" sz="1000" spc="-15">
                <a:latin typeface="Times New Roman"/>
                <a:cs typeface="Times New Roman"/>
              </a:rPr>
              <a:t>du groupe </a:t>
            </a:r>
            <a:r>
              <a:rPr dirty="0" sz="1000" spc="-5">
                <a:latin typeface="Times New Roman"/>
                <a:cs typeface="Times New Roman"/>
              </a:rPr>
              <a:t>car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0">
                <a:latin typeface="Times New Roman"/>
                <a:cs typeface="Times New Roman"/>
              </a:rPr>
              <a:t>représente </a:t>
            </a:r>
            <a:r>
              <a:rPr dirty="0" sz="1000" spc="-15">
                <a:latin typeface="Times New Roman"/>
                <a:cs typeface="Times New Roman"/>
              </a:rPr>
              <a:t>une menace </a:t>
            </a:r>
            <a:r>
              <a:rPr dirty="0" sz="1000" spc="-10">
                <a:latin typeface="Times New Roman"/>
                <a:cs typeface="Times New Roman"/>
              </a:rPr>
              <a:t>pour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l’ordre.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80"/>
              </a:spcBef>
            </a:pPr>
            <a:r>
              <a:rPr dirty="0" sz="1000" spc="-25">
                <a:latin typeface="Times New Roman"/>
                <a:cs typeface="Times New Roman"/>
              </a:rPr>
              <a:t>Vouloir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30">
                <a:latin typeface="Times New Roman"/>
                <a:cs typeface="Times New Roman"/>
              </a:rPr>
              <a:t>signiﬁe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25">
                <a:latin typeface="Times New Roman"/>
                <a:cs typeface="Times New Roman"/>
              </a:rPr>
              <a:t>suivre </a:t>
            </a:r>
            <a:r>
              <a:rPr dirty="0" sz="1000" spc="-20">
                <a:latin typeface="Times New Roman"/>
                <a:cs typeface="Times New Roman"/>
              </a:rPr>
              <a:t>son </a:t>
            </a:r>
            <a:r>
              <a:rPr dirty="0" sz="1000" spc="-15">
                <a:latin typeface="Times New Roman"/>
                <a:cs typeface="Times New Roman"/>
              </a:rPr>
              <a:t>bon plaisir mais </a:t>
            </a:r>
            <a:r>
              <a:rPr dirty="0" sz="1000" spc="-10">
                <a:latin typeface="Times New Roman"/>
                <a:cs typeface="Times New Roman"/>
              </a:rPr>
              <a:t>obéir  </a:t>
            </a:r>
            <a:r>
              <a:rPr dirty="0" sz="1000" spc="-25">
                <a:latin typeface="Times New Roman"/>
                <a:cs typeface="Times New Roman"/>
              </a:rPr>
              <a:t>aux lois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 </a:t>
            </a:r>
            <a:r>
              <a:rPr dirty="0" sz="1000" spc="-20">
                <a:latin typeface="Times New Roman"/>
                <a:cs typeface="Times New Roman"/>
              </a:rPr>
              <a:t>c’est-à-dire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raison,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5">
                <a:latin typeface="Times New Roman"/>
                <a:cs typeface="Times New Roman"/>
              </a:rPr>
              <a:t>savoir </a:t>
            </a:r>
            <a:r>
              <a:rPr dirty="0" sz="1000" spc="-20">
                <a:latin typeface="Times New Roman"/>
                <a:cs typeface="Times New Roman"/>
              </a:rPr>
              <a:t>où  </a:t>
            </a:r>
            <a:r>
              <a:rPr dirty="0" sz="1000" spc="-15">
                <a:latin typeface="Times New Roman"/>
                <a:cs typeface="Times New Roman"/>
              </a:rPr>
              <a:t>est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l’îlot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permet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d’intervenir,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aux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côtés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néces-  sité. Il </a:t>
            </a:r>
            <a:r>
              <a:rPr dirty="0" sz="1000" spc="-20">
                <a:latin typeface="Times New Roman"/>
                <a:cs typeface="Times New Roman"/>
              </a:rPr>
              <a:t>faut </a:t>
            </a:r>
            <a:r>
              <a:rPr dirty="0" sz="1000" spc="-25">
                <a:latin typeface="Times New Roman"/>
                <a:cs typeface="Times New Roman"/>
              </a:rPr>
              <a:t>savoir </a:t>
            </a:r>
            <a:r>
              <a:rPr dirty="0" sz="1000" spc="-20">
                <a:latin typeface="Times New Roman"/>
                <a:cs typeface="Times New Roman"/>
              </a:rPr>
              <a:t>choisir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raison </a:t>
            </a:r>
            <a:r>
              <a:rPr dirty="0" sz="1000" spc="-25">
                <a:latin typeface="Times New Roman"/>
                <a:cs typeface="Times New Roman"/>
              </a:rPr>
              <a:t>vaut </a:t>
            </a:r>
            <a:r>
              <a:rPr dirty="0" sz="1000" spc="-20">
                <a:latin typeface="Times New Roman"/>
                <a:cs typeface="Times New Roman"/>
              </a:rPr>
              <a:t>plus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10">
                <a:latin typeface="Times New Roman"/>
                <a:cs typeface="Times New Roman"/>
              </a:rPr>
              <a:t>toutes 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raisons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peux </a:t>
            </a:r>
            <a:r>
              <a:rPr dirty="0" sz="1000" spc="-20">
                <a:latin typeface="Times New Roman"/>
                <a:cs typeface="Times New Roman"/>
              </a:rPr>
              <a:t>invoquer </a:t>
            </a:r>
            <a:r>
              <a:rPr dirty="0" sz="1000" spc="-10">
                <a:latin typeface="Times New Roman"/>
                <a:cs typeface="Times New Roman"/>
              </a:rPr>
              <a:t>pour me </a:t>
            </a:r>
            <a:r>
              <a:rPr dirty="0" sz="1000" spc="-15">
                <a:latin typeface="Times New Roman"/>
                <a:cs typeface="Times New Roman"/>
              </a:rPr>
              <a:t>faire plaisir.  Notons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au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passage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posséder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bigorneau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est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tout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au-  </a:t>
            </a:r>
            <a:r>
              <a:rPr dirty="0" sz="1000" spc="-5">
                <a:latin typeface="Times New Roman"/>
                <a:cs typeface="Times New Roman"/>
              </a:rPr>
              <a:t>tant important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10">
                <a:latin typeface="Times New Roman"/>
                <a:cs typeface="Times New Roman"/>
              </a:rPr>
              <a:t>posséder femme </a:t>
            </a:r>
            <a:r>
              <a:rPr dirty="0" sz="1000" spc="-20">
                <a:latin typeface="Times New Roman"/>
                <a:cs typeface="Times New Roman"/>
              </a:rPr>
              <a:t>ou </a:t>
            </a:r>
            <a:r>
              <a:rPr dirty="0" sz="1000" spc="-25">
                <a:latin typeface="Times New Roman"/>
                <a:cs typeface="Times New Roman"/>
              </a:rPr>
              <a:t>esclave… </a:t>
            </a:r>
            <a:r>
              <a:rPr dirty="0" sz="1000" spc="-15">
                <a:latin typeface="Times New Roman"/>
                <a:cs typeface="Times New Roman"/>
              </a:rPr>
              <a:t>ironie  </a:t>
            </a:r>
            <a:r>
              <a:rPr dirty="0" sz="1000" spc="-20">
                <a:latin typeface="Times New Roman"/>
                <a:cs typeface="Times New Roman"/>
              </a:rPr>
              <a:t>d’Epictète….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3999167"/>
            <a:ext cx="2828290" cy="1457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lvl="1" marL="353695" indent="-340995">
              <a:lnSpc>
                <a:spcPct val="100000"/>
              </a:lnSpc>
              <a:spcBef>
                <a:spcPts val="95"/>
              </a:spcBef>
              <a:buFont typeface="Times New Roman"/>
              <a:buAutoNum type="arabicPeriod" startAt="4"/>
              <a:tabLst>
                <a:tab pos="353695" algn="l"/>
                <a:tab pos="354330" algn="l"/>
              </a:tabLst>
            </a:pPr>
            <a:r>
              <a:rPr dirty="0" sz="1200" b="1">
                <a:latin typeface="Times New Roman"/>
                <a:cs typeface="Times New Roman"/>
              </a:rPr>
              <a:t>I</a:t>
            </a:r>
            <a:r>
              <a:rPr dirty="0" sz="1200" b="1">
                <a:latin typeface="Times New Roman"/>
                <a:cs typeface="Times New Roman"/>
              </a:rPr>
              <a:t>ls </a:t>
            </a:r>
            <a:r>
              <a:rPr dirty="0" sz="1200" spc="-5" b="1">
                <a:latin typeface="Times New Roman"/>
                <a:cs typeface="Times New Roman"/>
              </a:rPr>
              <a:t>disent : Il </a:t>
            </a:r>
            <a:r>
              <a:rPr dirty="0" sz="1200" spc="0" b="1">
                <a:latin typeface="Times New Roman"/>
                <a:cs typeface="Times New Roman"/>
              </a:rPr>
              <a:t>se </a:t>
            </a:r>
            <a:r>
              <a:rPr dirty="0" sz="1200" spc="-15" b="1">
                <a:latin typeface="Times New Roman"/>
                <a:cs typeface="Times New Roman"/>
              </a:rPr>
              <a:t>moque de </a:t>
            </a:r>
            <a:r>
              <a:rPr dirty="0" sz="1200" spc="-5" b="1">
                <a:latin typeface="Times New Roman"/>
                <a:cs typeface="Times New Roman"/>
              </a:rPr>
              <a:t>moi</a:t>
            </a:r>
            <a:r>
              <a:rPr dirty="0" sz="1200" spc="-114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!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répond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5"/>
              </a:spcBef>
            </a:pPr>
            <a:r>
              <a:rPr dirty="0" sz="1000" spc="-30">
                <a:latin typeface="Times New Roman"/>
                <a:cs typeface="Times New Roman"/>
              </a:rPr>
              <a:t>Avoir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10">
                <a:latin typeface="Times New Roman"/>
                <a:cs typeface="Times New Roman"/>
              </a:rPr>
              <a:t>pied </a:t>
            </a:r>
            <a:r>
              <a:rPr dirty="0" sz="1000" spc="-5">
                <a:latin typeface="Times New Roman"/>
                <a:cs typeface="Times New Roman"/>
              </a:rPr>
              <a:t>trop </a:t>
            </a:r>
            <a:r>
              <a:rPr dirty="0" sz="1000" spc="-10">
                <a:latin typeface="Times New Roman"/>
                <a:cs typeface="Times New Roman"/>
              </a:rPr>
              <a:t>court </a:t>
            </a:r>
            <a:r>
              <a:rPr dirty="0" sz="1000" spc="-15">
                <a:latin typeface="Times New Roman"/>
                <a:cs typeface="Times New Roman"/>
              </a:rPr>
              <a:t>est une </a:t>
            </a:r>
            <a:r>
              <a:rPr dirty="0" sz="1000" spc="-25">
                <a:latin typeface="Times New Roman"/>
                <a:cs typeface="Times New Roman"/>
              </a:rPr>
              <a:t>gêne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corps, </a:t>
            </a:r>
            <a:r>
              <a:rPr dirty="0" sz="1000" spc="-15">
                <a:latin typeface="Times New Roman"/>
                <a:cs typeface="Times New Roman"/>
              </a:rPr>
              <a:t>pas 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5">
                <a:latin typeface="Times New Roman"/>
                <a:cs typeface="Times New Roman"/>
              </a:rPr>
              <a:t>liberté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choisir. </a:t>
            </a:r>
            <a:r>
              <a:rPr dirty="0" sz="1000" spc="-10">
                <a:latin typeface="Times New Roman"/>
                <a:cs typeface="Times New Roman"/>
              </a:rPr>
              <a:t>Aie </a:t>
            </a:r>
            <a:r>
              <a:rPr dirty="0" sz="1000" spc="-5">
                <a:latin typeface="Times New Roman"/>
                <a:cs typeface="Times New Roman"/>
              </a:rPr>
              <a:t>cette </a:t>
            </a:r>
            <a:r>
              <a:rPr dirty="0" sz="1000" spc="-15">
                <a:latin typeface="Times New Roman"/>
                <a:cs typeface="Times New Roman"/>
              </a:rPr>
              <a:t>réponse à </a:t>
            </a:r>
            <a:r>
              <a:rPr dirty="0" sz="1000" spc="-30">
                <a:latin typeface="Times New Roman"/>
                <a:cs typeface="Times New Roman"/>
              </a:rPr>
              <a:t>l’esprit </a:t>
            </a:r>
            <a:r>
              <a:rPr dirty="0" sz="1000" spc="-15">
                <a:latin typeface="Times New Roman"/>
                <a:cs typeface="Times New Roman"/>
              </a:rPr>
              <a:t>en  </a:t>
            </a:r>
            <a:r>
              <a:rPr dirty="0" sz="1000" spc="-10">
                <a:latin typeface="Times New Roman"/>
                <a:cs typeface="Times New Roman"/>
              </a:rPr>
              <a:t>toute </a:t>
            </a:r>
            <a:r>
              <a:rPr dirty="0" sz="1000" spc="-20">
                <a:latin typeface="Times New Roman"/>
                <a:cs typeface="Times New Roman"/>
              </a:rPr>
              <a:t>occasion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5">
                <a:latin typeface="Times New Roman"/>
                <a:cs typeface="Times New Roman"/>
              </a:rPr>
              <a:t>verras que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25">
                <a:latin typeface="Times New Roman"/>
                <a:cs typeface="Times New Roman"/>
              </a:rPr>
              <a:t>gêne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choses  ou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autres, </a:t>
            </a:r>
            <a:r>
              <a:rPr dirty="0" sz="1000" spc="-20">
                <a:latin typeface="Times New Roman"/>
                <a:cs typeface="Times New Roman"/>
              </a:rPr>
              <a:t>non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5">
                <a:latin typeface="Times New Roman"/>
                <a:cs typeface="Times New Roman"/>
              </a:rPr>
              <a:t>toi. </a:t>
            </a:r>
            <a:r>
              <a:rPr dirty="0" sz="1000" spc="-20">
                <a:latin typeface="Times New Roman"/>
                <a:cs typeface="Times New Roman"/>
              </a:rPr>
              <a:t>Manuel</a:t>
            </a:r>
            <a:r>
              <a:rPr dirty="0" sz="1000" spc="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9</a:t>
            </a:r>
            <a:endParaRPr sz="1000">
              <a:latin typeface="Times New Roman"/>
              <a:cs typeface="Times New Roman"/>
            </a:endParaRPr>
          </a:p>
          <a:p>
            <a:pPr lvl="2" marL="265430" indent="-126364">
              <a:lnSpc>
                <a:spcPct val="100000"/>
              </a:lnSpc>
              <a:spcBef>
                <a:spcPts val="1025"/>
              </a:spcBef>
              <a:buFont typeface="Times New Roman"/>
              <a:buChar char="•"/>
              <a:tabLst>
                <a:tab pos="266065" algn="l"/>
              </a:tabLst>
            </a:pPr>
            <a:r>
              <a:rPr dirty="0" sz="1000" spc="-10">
                <a:latin typeface="Times New Roman"/>
                <a:cs typeface="Times New Roman"/>
              </a:rPr>
              <a:t>Comprendre </a:t>
            </a:r>
            <a:r>
              <a:rPr dirty="0" sz="1000" spc="-15">
                <a:latin typeface="Times New Roman"/>
                <a:cs typeface="Times New Roman"/>
              </a:rPr>
              <a:t>:Le </a:t>
            </a:r>
            <a:r>
              <a:rPr dirty="0" sz="1000" spc="-10">
                <a:latin typeface="Times New Roman"/>
                <a:cs typeface="Times New Roman"/>
              </a:rPr>
              <a:t>corps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20">
                <a:latin typeface="Times New Roman"/>
                <a:cs typeface="Times New Roman"/>
              </a:rPr>
              <a:t>ses lois, </a:t>
            </a:r>
            <a:r>
              <a:rPr dirty="0" sz="1000" spc="-15">
                <a:latin typeface="Times New Roman"/>
                <a:cs typeface="Times New Roman"/>
              </a:rPr>
              <a:t>ici </a:t>
            </a:r>
            <a:r>
              <a:rPr dirty="0" sz="1000" spc="-20">
                <a:latin typeface="Times New Roman"/>
                <a:cs typeface="Times New Roman"/>
              </a:rPr>
              <a:t>celle</a:t>
            </a:r>
            <a:r>
              <a:rPr dirty="0" sz="1000" spc="185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d’une </a:t>
            </a:r>
            <a:r>
              <a:rPr dirty="0" sz="1000" spc="-10">
                <a:latin typeface="Times New Roman"/>
                <a:cs typeface="Times New Roman"/>
              </a:rPr>
              <a:t>in-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5431751"/>
            <a:ext cx="2828290" cy="4384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6543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Times New Roman"/>
                <a:cs typeface="Times New Roman"/>
              </a:rPr>
              <a:t>ﬁrmité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0">
                <a:latin typeface="Times New Roman"/>
                <a:cs typeface="Times New Roman"/>
              </a:rPr>
              <a:t>me rend diﬀérent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5">
                <a:latin typeface="Times New Roman"/>
                <a:cs typeface="Times New Roman"/>
              </a:rPr>
              <a:t>autres. </a:t>
            </a:r>
            <a:r>
              <a:rPr dirty="0" sz="1000" spc="-10">
                <a:latin typeface="Times New Roman"/>
                <a:cs typeface="Times New Roman"/>
              </a:rPr>
              <a:t>La norme  </a:t>
            </a:r>
            <a:r>
              <a:rPr dirty="0" sz="1000" spc="-20">
                <a:latin typeface="Times New Roman"/>
                <a:cs typeface="Times New Roman"/>
              </a:rPr>
              <a:t>sociale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veut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hommes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marchent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également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sur  </a:t>
            </a:r>
            <a:r>
              <a:rPr dirty="0" sz="1000" spc="-20">
                <a:latin typeface="Times New Roman"/>
                <a:cs typeface="Times New Roman"/>
              </a:rPr>
              <a:t>leurs deux </a:t>
            </a:r>
            <a:r>
              <a:rPr dirty="0" sz="1000" spc="-15">
                <a:latin typeface="Times New Roman"/>
                <a:cs typeface="Times New Roman"/>
              </a:rPr>
              <a:t>pieds. </a:t>
            </a:r>
            <a:r>
              <a:rPr dirty="0" sz="1000" spc="-20">
                <a:latin typeface="Times New Roman"/>
                <a:cs typeface="Times New Roman"/>
              </a:rPr>
              <a:t>Ainsi la claudication </a:t>
            </a:r>
            <a:r>
              <a:rPr dirty="0" sz="1000" spc="-10">
                <a:latin typeface="Times New Roman"/>
                <a:cs typeface="Times New Roman"/>
              </a:rPr>
              <a:t>prête-t-elle </a:t>
            </a:r>
            <a:r>
              <a:rPr dirty="0" sz="1000" spc="-20">
                <a:latin typeface="Times New Roman"/>
                <a:cs typeface="Times New Roman"/>
              </a:rPr>
              <a:t>le  </a:t>
            </a:r>
            <a:r>
              <a:rPr dirty="0" sz="1000" spc="-25">
                <a:latin typeface="Times New Roman"/>
                <a:cs typeface="Times New Roman"/>
              </a:rPr>
              <a:t>ﬂanc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moquerie. On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10">
                <a:latin typeface="Times New Roman"/>
                <a:cs typeface="Times New Roman"/>
              </a:rPr>
              <a:t>peut rien </a:t>
            </a:r>
            <a:r>
              <a:rPr dirty="0" sz="1000" spc="-15">
                <a:latin typeface="Times New Roman"/>
                <a:cs typeface="Times New Roman"/>
              </a:rPr>
              <a:t>faire </a:t>
            </a:r>
            <a:r>
              <a:rPr dirty="0" sz="1000" spc="-10">
                <a:latin typeface="Times New Roman"/>
                <a:cs typeface="Times New Roman"/>
              </a:rPr>
              <a:t>contre cet  </a:t>
            </a:r>
            <a:r>
              <a:rPr dirty="0" sz="1000" spc="-5">
                <a:latin typeface="Times New Roman"/>
                <a:cs typeface="Times New Roman"/>
              </a:rPr>
              <a:t>ordre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nature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obéit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nécessité,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c’est-à-dire  qui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10">
                <a:latin typeface="Times New Roman"/>
                <a:cs typeface="Times New Roman"/>
              </a:rPr>
              <a:t>peut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10">
                <a:latin typeface="Times New Roman"/>
                <a:cs typeface="Times New Roman"/>
              </a:rPr>
              <a:t>autrement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35">
                <a:latin typeface="Times New Roman"/>
                <a:cs typeface="Times New Roman"/>
              </a:rPr>
              <a:t>n’est. </a:t>
            </a:r>
            <a:r>
              <a:rPr dirty="0" sz="1000" spc="-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20">
                <a:latin typeface="Times New Roman"/>
                <a:cs typeface="Times New Roman"/>
              </a:rPr>
              <a:t>choisis 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20">
                <a:latin typeface="Times New Roman"/>
                <a:cs typeface="Times New Roman"/>
              </a:rPr>
              <a:t>mon </a:t>
            </a:r>
            <a:r>
              <a:rPr dirty="0" sz="1000" spc="-10">
                <a:latin typeface="Times New Roman"/>
                <a:cs typeface="Times New Roman"/>
              </a:rPr>
              <a:t>corps. </a:t>
            </a:r>
            <a:r>
              <a:rPr dirty="0" sz="1000" spc="-15">
                <a:latin typeface="Times New Roman"/>
                <a:cs typeface="Times New Roman"/>
              </a:rPr>
              <a:t>Si </a:t>
            </a:r>
            <a:r>
              <a:rPr dirty="0" sz="1000" spc="-20">
                <a:latin typeface="Times New Roman"/>
                <a:cs typeface="Times New Roman"/>
              </a:rPr>
              <a:t>la loi </a:t>
            </a:r>
            <a:r>
              <a:rPr dirty="0" sz="1000" spc="-15">
                <a:latin typeface="Times New Roman"/>
                <a:cs typeface="Times New Roman"/>
              </a:rPr>
              <a:t>naturelle a </a:t>
            </a:r>
            <a:r>
              <a:rPr dirty="0" sz="1000" spc="-20">
                <a:latin typeface="Times New Roman"/>
                <a:cs typeface="Times New Roman"/>
              </a:rPr>
              <a:t>fait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hommes  équilibrés sur </a:t>
            </a:r>
            <a:r>
              <a:rPr dirty="0" sz="1000" spc="-20">
                <a:latin typeface="Times New Roman"/>
                <a:cs typeface="Times New Roman"/>
              </a:rPr>
              <a:t>leurs deux </a:t>
            </a:r>
            <a:r>
              <a:rPr dirty="0" sz="1000" spc="-5">
                <a:latin typeface="Times New Roman"/>
                <a:cs typeface="Times New Roman"/>
              </a:rPr>
              <a:t>jambes,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peut </a:t>
            </a:r>
            <a:r>
              <a:rPr dirty="0" sz="1000" spc="-35">
                <a:latin typeface="Times New Roman"/>
                <a:cs typeface="Times New Roman"/>
              </a:rPr>
              <a:t>y </a:t>
            </a:r>
            <a:r>
              <a:rPr dirty="0" sz="1000" spc="-25">
                <a:latin typeface="Times New Roman"/>
                <a:cs typeface="Times New Roman"/>
              </a:rPr>
              <a:t>avoir </a:t>
            </a:r>
            <a:r>
              <a:rPr dirty="0" sz="1000" spc="-20">
                <a:latin typeface="Times New Roman"/>
                <a:cs typeface="Times New Roman"/>
              </a:rPr>
              <a:t>des  exceptions,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10">
                <a:latin typeface="Times New Roman"/>
                <a:cs typeface="Times New Roman"/>
              </a:rPr>
              <a:t>sorte de hasard </a:t>
            </a:r>
            <a:r>
              <a:rPr dirty="0" sz="1000" spc="-30">
                <a:latin typeface="Times New Roman"/>
                <a:cs typeface="Times New Roman"/>
              </a:rPr>
              <a:t>aveugle. </a:t>
            </a:r>
            <a:r>
              <a:rPr dirty="0" sz="1000" spc="-15">
                <a:latin typeface="Times New Roman"/>
                <a:cs typeface="Times New Roman"/>
              </a:rPr>
              <a:t>Boiter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n’est  </a:t>
            </a:r>
            <a:r>
              <a:rPr dirty="0" sz="1000" spc="-20">
                <a:latin typeface="Times New Roman"/>
                <a:cs typeface="Times New Roman"/>
              </a:rPr>
              <a:t>nullement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20">
                <a:latin typeface="Times New Roman"/>
                <a:cs typeface="Times New Roman"/>
              </a:rPr>
              <a:t>choix </a:t>
            </a:r>
            <a:r>
              <a:rPr dirty="0" sz="1000" spc="-15">
                <a:latin typeface="Times New Roman"/>
                <a:cs typeface="Times New Roman"/>
              </a:rPr>
              <a:t>mais </a:t>
            </a:r>
            <a:r>
              <a:rPr dirty="0" sz="1000" spc="-10">
                <a:latin typeface="Times New Roman"/>
                <a:cs typeface="Times New Roman"/>
              </a:rPr>
              <a:t>appartient </a:t>
            </a:r>
            <a:r>
              <a:rPr dirty="0" sz="1000" spc="-15">
                <a:latin typeface="Times New Roman"/>
                <a:cs typeface="Times New Roman"/>
              </a:rPr>
              <a:t>à un </a:t>
            </a:r>
            <a:r>
              <a:rPr dirty="0" sz="1000" spc="-5">
                <a:latin typeface="Times New Roman"/>
                <a:cs typeface="Times New Roman"/>
              </a:rPr>
              <a:t>ordre </a:t>
            </a:r>
            <a:r>
              <a:rPr dirty="0" sz="1000" spc="-20">
                <a:latin typeface="Times New Roman"/>
                <a:cs typeface="Times New Roman"/>
              </a:rPr>
              <a:t>qui  </a:t>
            </a:r>
            <a:r>
              <a:rPr dirty="0" sz="1000" spc="-25">
                <a:latin typeface="Times New Roman"/>
                <a:cs typeface="Times New Roman"/>
              </a:rPr>
              <a:t>exclut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5">
                <a:latin typeface="Times New Roman"/>
                <a:cs typeface="Times New Roman"/>
              </a:rPr>
              <a:t>liberté, </a:t>
            </a:r>
            <a:r>
              <a:rPr dirty="0" sz="1000" spc="-45">
                <a:latin typeface="Times New Roman"/>
                <a:cs typeface="Times New Roman"/>
              </a:rPr>
              <a:t>qu’on </a:t>
            </a:r>
            <a:r>
              <a:rPr dirty="0" sz="1000" spc="-10">
                <a:latin typeface="Times New Roman"/>
                <a:cs typeface="Times New Roman"/>
              </a:rPr>
              <a:t>peut </a:t>
            </a:r>
            <a:r>
              <a:rPr dirty="0" sz="1000" spc="-15">
                <a:latin typeface="Times New Roman"/>
                <a:cs typeface="Times New Roman"/>
              </a:rPr>
              <a:t>appeler</a:t>
            </a:r>
            <a:r>
              <a:rPr dirty="0" sz="1000" spc="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destin.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994"/>
              </a:spcBef>
            </a:pPr>
            <a:r>
              <a:rPr dirty="0" sz="1000" spc="-10">
                <a:latin typeface="Times New Roman"/>
                <a:cs typeface="Times New Roman"/>
              </a:rPr>
              <a:t>Cependant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destin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n’est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fatalité.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Je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peux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su-  </a:t>
            </a:r>
            <a:r>
              <a:rPr dirty="0" sz="1000" spc="-5">
                <a:latin typeface="Times New Roman"/>
                <a:cs typeface="Times New Roman"/>
              </a:rPr>
              <a:t>bir.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Ainsi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supporter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regard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moqueur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des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autres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échappe 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la loi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20">
                <a:latin typeface="Times New Roman"/>
                <a:cs typeface="Times New Roman"/>
              </a:rPr>
              <a:t>faisant </a:t>
            </a:r>
            <a:r>
              <a:rPr dirty="0" sz="1000" spc="-15">
                <a:latin typeface="Times New Roman"/>
                <a:cs typeface="Times New Roman"/>
              </a:rPr>
              <a:t>intervenir </a:t>
            </a:r>
            <a:r>
              <a:rPr dirty="0" sz="1000" spc="-10">
                <a:latin typeface="Times New Roman"/>
                <a:cs typeface="Times New Roman"/>
              </a:rPr>
              <a:t>ma libre </a:t>
            </a:r>
            <a:r>
              <a:rPr dirty="0" sz="1000" spc="-25">
                <a:latin typeface="Times New Roman"/>
                <a:cs typeface="Times New Roman"/>
              </a:rPr>
              <a:t>volonté 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choix.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80"/>
              </a:spcBef>
            </a:pPr>
            <a:r>
              <a:rPr dirty="0" sz="1000" spc="-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peux </a:t>
            </a:r>
            <a:r>
              <a:rPr dirty="0" sz="1000" spc="-10">
                <a:latin typeface="Times New Roman"/>
                <a:cs typeface="Times New Roman"/>
              </a:rPr>
              <a:t>décider 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réponse que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30">
                <a:latin typeface="Times New Roman"/>
                <a:cs typeface="Times New Roman"/>
              </a:rPr>
              <a:t>vais </a:t>
            </a:r>
            <a:r>
              <a:rPr dirty="0" sz="1000" spc="-15">
                <a:latin typeface="Times New Roman"/>
                <a:cs typeface="Times New Roman"/>
              </a:rPr>
              <a:t>leur donner </a:t>
            </a:r>
            <a:r>
              <a:rPr dirty="0" sz="1000" spc="-20">
                <a:latin typeface="Times New Roman"/>
                <a:cs typeface="Times New Roman"/>
              </a:rPr>
              <a:t>si  </a:t>
            </a:r>
            <a:r>
              <a:rPr dirty="0" sz="1000" spc="-25">
                <a:latin typeface="Times New Roman"/>
                <a:cs typeface="Times New Roman"/>
              </a:rPr>
              <a:t>j’ai </a:t>
            </a:r>
            <a:r>
              <a:rPr dirty="0" sz="1000" spc="-10">
                <a:latin typeface="Times New Roman"/>
                <a:cs typeface="Times New Roman"/>
              </a:rPr>
              <a:t>compris </a:t>
            </a:r>
            <a:r>
              <a:rPr dirty="0" sz="1000" spc="-40">
                <a:latin typeface="Times New Roman"/>
                <a:cs typeface="Times New Roman"/>
              </a:rPr>
              <a:t>qu’ils </a:t>
            </a:r>
            <a:r>
              <a:rPr dirty="0" sz="1000" spc="-15">
                <a:latin typeface="Times New Roman"/>
                <a:cs typeface="Times New Roman"/>
              </a:rPr>
              <a:t>sont </a:t>
            </a:r>
            <a:r>
              <a:rPr dirty="0" sz="1000" spc="-20">
                <a:latin typeface="Times New Roman"/>
                <a:cs typeface="Times New Roman"/>
              </a:rPr>
              <a:t>victimes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leur </a:t>
            </a:r>
            <a:r>
              <a:rPr dirty="0" sz="1000" spc="-20">
                <a:latin typeface="Times New Roman"/>
                <a:cs typeface="Times New Roman"/>
              </a:rPr>
              <a:t>adhésion </a:t>
            </a:r>
            <a:r>
              <a:rPr dirty="0" sz="1000" spc="-15">
                <a:latin typeface="Times New Roman"/>
                <a:cs typeface="Times New Roman"/>
              </a:rPr>
              <a:t>à une  </a:t>
            </a:r>
            <a:r>
              <a:rPr dirty="0" sz="1000" spc="-10">
                <a:latin typeface="Times New Roman"/>
                <a:cs typeface="Times New Roman"/>
              </a:rPr>
              <a:t>certaine </a:t>
            </a:r>
            <a:r>
              <a:rPr dirty="0" sz="1000" spc="-25">
                <a:latin typeface="Times New Roman"/>
                <a:cs typeface="Times New Roman"/>
              </a:rPr>
              <a:t>vision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30">
                <a:latin typeface="Times New Roman"/>
                <a:cs typeface="Times New Roman"/>
              </a:rPr>
              <a:t>l’humain. </a:t>
            </a:r>
            <a:r>
              <a:rPr dirty="0" sz="1000" spc="-20">
                <a:latin typeface="Times New Roman"/>
                <a:cs typeface="Times New Roman"/>
              </a:rPr>
              <a:t>Aucune </a:t>
            </a:r>
            <a:r>
              <a:rPr dirty="0" sz="1000" spc="-15">
                <a:latin typeface="Times New Roman"/>
                <a:cs typeface="Times New Roman"/>
              </a:rPr>
              <a:t>place dans leur es-  </a:t>
            </a:r>
            <a:r>
              <a:rPr dirty="0" sz="1000" spc="-5">
                <a:latin typeface="Times New Roman"/>
                <a:cs typeface="Times New Roman"/>
              </a:rPr>
              <a:t>prit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30">
                <a:latin typeface="Times New Roman"/>
                <a:cs typeface="Times New Roman"/>
              </a:rPr>
              <a:t>l’imprévu. </a:t>
            </a:r>
            <a:r>
              <a:rPr dirty="0" sz="1000" spc="-25">
                <a:latin typeface="Times New Roman"/>
                <a:cs typeface="Times New Roman"/>
              </a:rPr>
              <a:t>Ils n’adhèrent </a:t>
            </a:r>
            <a:r>
              <a:rPr dirty="0" sz="1000" spc="-45">
                <a:latin typeface="Times New Roman"/>
                <a:cs typeface="Times New Roman"/>
              </a:rPr>
              <a:t>qu’à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répétition </a:t>
            </a:r>
            <a:r>
              <a:rPr dirty="0" sz="1000" spc="-15">
                <a:latin typeface="Times New Roman"/>
                <a:cs typeface="Times New Roman"/>
              </a:rPr>
              <a:t>du  </a:t>
            </a:r>
            <a:r>
              <a:rPr dirty="0" sz="1000" spc="-20">
                <a:latin typeface="Times New Roman"/>
                <a:cs typeface="Times New Roman"/>
              </a:rPr>
              <a:t>déjà </a:t>
            </a:r>
            <a:r>
              <a:rPr dirty="0" sz="1000" spc="-15">
                <a:latin typeface="Times New Roman"/>
                <a:cs typeface="Times New Roman"/>
              </a:rPr>
              <a:t>connu. </a:t>
            </a:r>
            <a:r>
              <a:rPr dirty="0" sz="1000" spc="-10">
                <a:latin typeface="Times New Roman"/>
                <a:cs typeface="Times New Roman"/>
              </a:rPr>
              <a:t>La boiterie, comme toute autre </a:t>
            </a:r>
            <a:r>
              <a:rPr dirty="0" sz="1000" spc="-15">
                <a:latin typeface="Times New Roman"/>
                <a:cs typeface="Times New Roman"/>
              </a:rPr>
              <a:t>maladie </a:t>
            </a:r>
            <a:r>
              <a:rPr dirty="0" sz="1000" spc="-25">
                <a:latin typeface="Times New Roman"/>
                <a:cs typeface="Times New Roman"/>
              </a:rPr>
              <a:t>les  </a:t>
            </a:r>
            <a:r>
              <a:rPr dirty="0" sz="1000" spc="-15">
                <a:latin typeface="Times New Roman"/>
                <a:cs typeface="Times New Roman"/>
              </a:rPr>
              <a:t>inquiète, </a:t>
            </a:r>
            <a:r>
              <a:rPr dirty="0" sz="1000" spc="-5">
                <a:latin typeface="Times New Roman"/>
                <a:cs typeface="Times New Roman"/>
              </a:rPr>
              <a:t>parce </a:t>
            </a:r>
            <a:r>
              <a:rPr dirty="0" sz="1000" spc="-35">
                <a:latin typeface="Times New Roman"/>
                <a:cs typeface="Times New Roman"/>
              </a:rPr>
              <a:t>qu’elle </a:t>
            </a:r>
            <a:r>
              <a:rPr dirty="0" sz="1000" spc="-10">
                <a:latin typeface="Times New Roman"/>
                <a:cs typeface="Times New Roman"/>
              </a:rPr>
              <a:t>sort de </a:t>
            </a:r>
            <a:r>
              <a:rPr dirty="0" sz="1000" spc="-20">
                <a:latin typeface="Times New Roman"/>
                <a:cs typeface="Times New Roman"/>
              </a:rPr>
              <a:t>leurs habituelles </a:t>
            </a:r>
            <a:r>
              <a:rPr dirty="0" sz="1000" spc="-10">
                <a:latin typeface="Times New Roman"/>
                <a:cs typeface="Times New Roman"/>
              </a:rPr>
              <a:t>représen-  </a:t>
            </a:r>
            <a:r>
              <a:rPr dirty="0" sz="1000" spc="-15">
                <a:latin typeface="Times New Roman"/>
                <a:cs typeface="Times New Roman"/>
              </a:rPr>
              <a:t>tations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l’homme.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65"/>
              </a:spcBef>
            </a:pPr>
            <a:r>
              <a:rPr dirty="0" sz="1000" spc="-20">
                <a:latin typeface="Times New Roman"/>
                <a:cs typeface="Times New Roman"/>
              </a:rPr>
              <a:t>Ainsi sont-ils </a:t>
            </a:r>
            <a:r>
              <a:rPr dirty="0" sz="1000" spc="-15">
                <a:latin typeface="Times New Roman"/>
                <a:cs typeface="Times New Roman"/>
              </a:rPr>
              <a:t>prisonniers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leurs </a:t>
            </a:r>
            <a:r>
              <a:rPr dirty="0" sz="1000" spc="-15">
                <a:latin typeface="Times New Roman"/>
                <a:cs typeface="Times New Roman"/>
              </a:rPr>
              <a:t>habitudes. Si </a:t>
            </a:r>
            <a:r>
              <a:rPr dirty="0" sz="1000" spc="-25">
                <a:latin typeface="Times New Roman"/>
                <a:cs typeface="Times New Roman"/>
              </a:rPr>
              <a:t>j’ai </a:t>
            </a:r>
            <a:r>
              <a:rPr dirty="0" sz="1000" spc="-10">
                <a:latin typeface="Times New Roman"/>
                <a:cs typeface="Times New Roman"/>
              </a:rPr>
              <a:t>com-  pris </a:t>
            </a:r>
            <a:r>
              <a:rPr dirty="0" sz="1000" spc="-15">
                <a:latin typeface="Times New Roman"/>
                <a:cs typeface="Times New Roman"/>
              </a:rPr>
              <a:t>cela,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comprends que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vrais handicapés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15">
                <a:latin typeface="Times New Roman"/>
                <a:cs typeface="Times New Roman"/>
              </a:rPr>
              <a:t>sont  </a:t>
            </a:r>
            <a:r>
              <a:rPr dirty="0" sz="1000" spc="-20">
                <a:latin typeface="Times New Roman"/>
                <a:cs typeface="Times New Roman"/>
              </a:rPr>
              <a:t>eux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5">
                <a:latin typeface="Times New Roman"/>
                <a:cs typeface="Times New Roman"/>
              </a:rPr>
              <a:t>moi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20">
                <a:latin typeface="Times New Roman"/>
                <a:cs typeface="Times New Roman"/>
              </a:rPr>
              <a:t>sais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10">
                <a:latin typeface="Times New Roman"/>
                <a:cs typeface="Times New Roman"/>
              </a:rPr>
              <a:t>contre </a:t>
            </a:r>
            <a:r>
              <a:rPr dirty="0" sz="1000" spc="-30">
                <a:latin typeface="Times New Roman"/>
                <a:cs typeface="Times New Roman"/>
              </a:rPr>
              <a:t>l’ordre </a:t>
            </a:r>
            <a:r>
              <a:rPr dirty="0" sz="1000" spc="-15">
                <a:latin typeface="Times New Roman"/>
                <a:cs typeface="Times New Roman"/>
              </a:rPr>
              <a:t>naturel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ne peux  rien…mais que </a:t>
            </a:r>
            <a:r>
              <a:rPr dirty="0" sz="1000" spc="-10">
                <a:latin typeface="Times New Roman"/>
                <a:cs typeface="Times New Roman"/>
              </a:rPr>
              <a:t>ma </a:t>
            </a:r>
            <a:r>
              <a:rPr dirty="0" sz="1000" spc="-25">
                <a:latin typeface="Times New Roman"/>
                <a:cs typeface="Times New Roman"/>
              </a:rPr>
              <a:t>volonté </a:t>
            </a:r>
            <a:r>
              <a:rPr dirty="0" sz="1000" spc="-10">
                <a:latin typeface="Times New Roman"/>
                <a:cs typeface="Times New Roman"/>
              </a:rPr>
              <a:t>peut </a:t>
            </a:r>
            <a:r>
              <a:rPr dirty="0" sz="1000" spc="-15">
                <a:latin typeface="Times New Roman"/>
                <a:cs typeface="Times New Roman"/>
              </a:rPr>
              <a:t>ne pas </a:t>
            </a:r>
            <a:r>
              <a:rPr dirty="0" sz="1000" spc="-10">
                <a:latin typeface="Times New Roman"/>
                <a:cs typeface="Times New Roman"/>
              </a:rPr>
              <a:t>adhérer </a:t>
            </a:r>
            <a:r>
              <a:rPr dirty="0" sz="1000" spc="-25">
                <a:latin typeface="Times New Roman"/>
                <a:cs typeface="Times New Roman"/>
              </a:rPr>
              <a:t>aux </a:t>
            </a:r>
            <a:r>
              <a:rPr dirty="0" sz="1000" spc="-5">
                <a:latin typeface="Times New Roman"/>
                <a:cs typeface="Times New Roman"/>
              </a:rPr>
              <a:t>re-  </a:t>
            </a:r>
            <a:r>
              <a:rPr dirty="0" sz="1000" spc="-15">
                <a:latin typeface="Times New Roman"/>
                <a:cs typeface="Times New Roman"/>
              </a:rPr>
              <a:t>présentations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fausses.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0573" y="876363"/>
            <a:ext cx="22809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36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2.5	</a:t>
            </a:r>
            <a:r>
              <a:rPr dirty="0" sz="1200" b="1">
                <a:latin typeface="Times New Roman"/>
                <a:cs typeface="Times New Roman"/>
              </a:rPr>
              <a:t>Ils </a:t>
            </a:r>
            <a:r>
              <a:rPr dirty="0" sz="1200" spc="-5" b="1">
                <a:latin typeface="Times New Roman"/>
                <a:cs typeface="Times New Roman"/>
              </a:rPr>
              <a:t>disent : </a:t>
            </a:r>
            <a:r>
              <a:rPr dirty="0" sz="1200" spc="-10" b="1">
                <a:latin typeface="Times New Roman"/>
                <a:cs typeface="Times New Roman"/>
              </a:rPr>
              <a:t>Pourquoi </a:t>
            </a:r>
            <a:r>
              <a:rPr dirty="0" sz="1200" spc="-15" b="1">
                <a:latin typeface="Times New Roman"/>
                <a:cs typeface="Times New Roman"/>
              </a:rPr>
              <a:t>mourir</a:t>
            </a:r>
            <a:r>
              <a:rPr dirty="0" sz="1200" spc="-15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30573" y="1138841"/>
            <a:ext cx="2828290" cy="1733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70865">
              <a:lnSpc>
                <a:spcPct val="141200"/>
              </a:lnSpc>
              <a:spcBef>
                <a:spcPts val="100"/>
              </a:spcBef>
            </a:pPr>
            <a:r>
              <a:rPr dirty="0" sz="1000" spc="-20">
                <a:latin typeface="Times New Roman"/>
                <a:cs typeface="Times New Roman"/>
              </a:rPr>
              <a:t>Beaucoup </a:t>
            </a:r>
            <a:r>
              <a:rPr dirty="0" sz="1000" spc="-30">
                <a:latin typeface="Times New Roman"/>
                <a:cs typeface="Times New Roman"/>
              </a:rPr>
              <a:t>d’hommes </a:t>
            </a:r>
            <a:r>
              <a:rPr dirty="0" sz="1000" spc="-15">
                <a:latin typeface="Times New Roman"/>
                <a:cs typeface="Times New Roman"/>
              </a:rPr>
              <a:t>désirent </a:t>
            </a:r>
            <a:r>
              <a:rPr dirty="0" sz="1000" spc="-20">
                <a:latin typeface="Times New Roman"/>
                <a:cs typeface="Times New Roman"/>
              </a:rPr>
              <a:t>la vie </a:t>
            </a:r>
            <a:r>
              <a:rPr dirty="0" sz="1000" spc="-15">
                <a:latin typeface="Times New Roman"/>
                <a:cs typeface="Times New Roman"/>
              </a:rPr>
              <a:t>éternelle.  Il </a:t>
            </a:r>
            <a:r>
              <a:rPr dirty="0" sz="1000" spc="-10">
                <a:latin typeface="Times New Roman"/>
                <a:cs typeface="Times New Roman"/>
              </a:rPr>
              <a:t>répond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5"/>
              </a:spcBef>
            </a:pPr>
            <a:r>
              <a:rPr dirty="0" sz="1000" spc="-5">
                <a:latin typeface="Times New Roman"/>
                <a:cs typeface="Times New Roman"/>
              </a:rPr>
              <a:t>. </a:t>
            </a:r>
            <a:r>
              <a:rPr dirty="0" sz="1000" spc="-15">
                <a:latin typeface="Times New Roman"/>
                <a:cs typeface="Times New Roman"/>
              </a:rPr>
              <a:t>Si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20">
                <a:latin typeface="Times New Roman"/>
                <a:cs typeface="Times New Roman"/>
              </a:rPr>
              <a:t>souhaites </a:t>
            </a:r>
            <a:r>
              <a:rPr dirty="0" sz="1000" spc="-15">
                <a:latin typeface="Times New Roman"/>
                <a:cs typeface="Times New Roman"/>
              </a:rPr>
              <a:t>que tes enfants, </a:t>
            </a:r>
            <a:r>
              <a:rPr dirty="0" sz="1000" spc="-5">
                <a:latin typeface="Times New Roman"/>
                <a:cs typeface="Times New Roman"/>
              </a:rPr>
              <a:t>ta </a:t>
            </a:r>
            <a:r>
              <a:rPr dirty="0" sz="1000" spc="-10">
                <a:latin typeface="Times New Roman"/>
                <a:cs typeface="Times New Roman"/>
              </a:rPr>
              <a:t>femme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tes amis  </a:t>
            </a:r>
            <a:r>
              <a:rPr dirty="0" sz="1000" spc="-20">
                <a:latin typeface="Times New Roman"/>
                <a:cs typeface="Times New Roman"/>
              </a:rPr>
              <a:t>soient </a:t>
            </a:r>
            <a:r>
              <a:rPr dirty="0" sz="1000" spc="-15">
                <a:latin typeface="Times New Roman"/>
                <a:cs typeface="Times New Roman"/>
              </a:rPr>
              <a:t>éternels,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20">
                <a:latin typeface="Times New Roman"/>
                <a:cs typeface="Times New Roman"/>
              </a:rPr>
              <a:t>es </a:t>
            </a:r>
            <a:r>
              <a:rPr dirty="0" sz="1000" spc="-15">
                <a:latin typeface="Times New Roman"/>
                <a:cs typeface="Times New Roman"/>
              </a:rPr>
              <a:t>un fou, </a:t>
            </a:r>
            <a:r>
              <a:rPr dirty="0" sz="1000" spc="-5">
                <a:latin typeface="Times New Roman"/>
                <a:cs typeface="Times New Roman"/>
              </a:rPr>
              <a:t>car </a:t>
            </a:r>
            <a:r>
              <a:rPr dirty="0" sz="1000" spc="-40">
                <a:latin typeface="Times New Roman"/>
                <a:cs typeface="Times New Roman"/>
              </a:rPr>
              <a:t>c’est </a:t>
            </a:r>
            <a:r>
              <a:rPr dirty="0" sz="1000" spc="-25">
                <a:latin typeface="Times New Roman"/>
                <a:cs typeface="Times New Roman"/>
              </a:rPr>
              <a:t>vouloir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qui  </a:t>
            </a:r>
            <a:r>
              <a:rPr dirty="0" sz="1000" spc="-15">
                <a:latin typeface="Times New Roman"/>
                <a:cs typeface="Times New Roman"/>
              </a:rPr>
              <a:t>ne dépend pas </a:t>
            </a:r>
            <a:r>
              <a:rPr dirty="0" sz="1000" spc="-10">
                <a:latin typeface="Times New Roman"/>
                <a:cs typeface="Times New Roman"/>
              </a:rPr>
              <a:t>de toi </a:t>
            </a:r>
            <a:r>
              <a:rPr dirty="0" sz="1000" spc="-15">
                <a:latin typeface="Times New Roman"/>
                <a:cs typeface="Times New Roman"/>
              </a:rPr>
              <a:t>en dépende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15">
                <a:latin typeface="Times New Roman"/>
                <a:cs typeface="Times New Roman"/>
              </a:rPr>
              <a:t>pas à  </a:t>
            </a:r>
            <a:r>
              <a:rPr dirty="0" sz="1000" spc="-10">
                <a:latin typeface="Times New Roman"/>
                <a:cs typeface="Times New Roman"/>
              </a:rPr>
              <a:t>toi </a:t>
            </a:r>
            <a:r>
              <a:rPr dirty="0" sz="1000" spc="-20">
                <a:latin typeface="Times New Roman"/>
                <a:cs typeface="Times New Roman"/>
              </a:rPr>
              <a:t>t’appartienne. </a:t>
            </a:r>
            <a:r>
              <a:rPr dirty="0" sz="1000" spc="-5">
                <a:latin typeface="Times New Roman"/>
                <a:cs typeface="Times New Roman"/>
              </a:rPr>
              <a:t>De </a:t>
            </a:r>
            <a:r>
              <a:rPr dirty="0" sz="1000" spc="-10">
                <a:latin typeface="Times New Roman"/>
                <a:cs typeface="Times New Roman"/>
              </a:rPr>
              <a:t>même, </a:t>
            </a:r>
            <a:r>
              <a:rPr dirty="0" sz="1000" spc="-20">
                <a:latin typeface="Times New Roman"/>
                <a:cs typeface="Times New Roman"/>
              </a:rPr>
              <a:t>si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30">
                <a:latin typeface="Times New Roman"/>
                <a:cs typeface="Times New Roman"/>
              </a:rPr>
              <a:t>veux </a:t>
            </a:r>
            <a:r>
              <a:rPr dirty="0" sz="1000" spc="-15">
                <a:latin typeface="Times New Roman"/>
                <a:cs typeface="Times New Roman"/>
              </a:rPr>
              <a:t>un serviteur </a:t>
            </a:r>
            <a:r>
              <a:rPr dirty="0" sz="1000" spc="-25">
                <a:latin typeface="Times New Roman"/>
                <a:cs typeface="Times New Roman"/>
              </a:rPr>
              <a:t>sans  </a:t>
            </a:r>
            <a:r>
              <a:rPr dirty="0" sz="1000" spc="-20">
                <a:latin typeface="Times New Roman"/>
                <a:cs typeface="Times New Roman"/>
              </a:rPr>
              <a:t>défauts,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20">
                <a:latin typeface="Times New Roman"/>
                <a:cs typeface="Times New Roman"/>
              </a:rPr>
              <a:t>es </a:t>
            </a:r>
            <a:r>
              <a:rPr dirty="0" sz="1000" spc="-15">
                <a:latin typeface="Times New Roman"/>
                <a:cs typeface="Times New Roman"/>
              </a:rPr>
              <a:t>stupide, puisque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20">
                <a:latin typeface="Times New Roman"/>
                <a:cs typeface="Times New Roman"/>
              </a:rPr>
              <a:t>voudrais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médio-  </a:t>
            </a:r>
            <a:r>
              <a:rPr dirty="0" sz="1000" spc="-5">
                <a:latin typeface="Times New Roman"/>
                <a:cs typeface="Times New Roman"/>
              </a:rPr>
              <a:t>crité </a:t>
            </a:r>
            <a:r>
              <a:rPr dirty="0" sz="1000" spc="-20">
                <a:latin typeface="Times New Roman"/>
                <a:cs typeface="Times New Roman"/>
              </a:rPr>
              <a:t>soit </a:t>
            </a:r>
            <a:r>
              <a:rPr dirty="0" sz="1000" spc="-10">
                <a:latin typeface="Times New Roman"/>
                <a:cs typeface="Times New Roman"/>
              </a:rPr>
              <a:t>autre </a:t>
            </a:r>
            <a:r>
              <a:rPr dirty="0" sz="1000" spc="-15">
                <a:latin typeface="Times New Roman"/>
                <a:cs typeface="Times New Roman"/>
              </a:rPr>
              <a:t>chose que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35">
                <a:latin typeface="Times New Roman"/>
                <a:cs typeface="Times New Roman"/>
              </a:rPr>
              <a:t>qu’elle </a:t>
            </a:r>
            <a:r>
              <a:rPr dirty="0" sz="1000" spc="-15">
                <a:latin typeface="Times New Roman"/>
                <a:cs typeface="Times New Roman"/>
              </a:rPr>
              <a:t>est. </a:t>
            </a:r>
            <a:r>
              <a:rPr dirty="0" sz="1000" spc="-20">
                <a:latin typeface="Times New Roman"/>
                <a:cs typeface="Times New Roman"/>
              </a:rPr>
              <a:t>Mais si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30">
                <a:latin typeface="Times New Roman"/>
                <a:cs typeface="Times New Roman"/>
              </a:rPr>
              <a:t>veux  </a:t>
            </a:r>
            <a:r>
              <a:rPr dirty="0" sz="1000" spc="-10">
                <a:latin typeface="Times New Roman"/>
                <a:cs typeface="Times New Roman"/>
              </a:rPr>
              <a:t>atteindre </a:t>
            </a:r>
            <a:r>
              <a:rPr dirty="0" sz="1000" spc="-35">
                <a:latin typeface="Times New Roman"/>
                <a:cs typeface="Times New Roman"/>
              </a:rPr>
              <a:t>l’objet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tes désirs,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peux. Exerce-toi à </a:t>
            </a:r>
            <a:r>
              <a:rPr dirty="0" sz="1000" spc="-10">
                <a:latin typeface="Times New Roman"/>
                <a:cs typeface="Times New Roman"/>
              </a:rPr>
              <a:t>ce 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est en </a:t>
            </a:r>
            <a:r>
              <a:rPr dirty="0" sz="1000" spc="-10">
                <a:latin typeface="Times New Roman"/>
                <a:cs typeface="Times New Roman"/>
              </a:rPr>
              <a:t>ton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pouvoir.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13524" y="3012501"/>
            <a:ext cx="2662367" cy="35498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830573" y="6701459"/>
            <a:ext cx="1058545" cy="162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 i="1">
                <a:latin typeface="Cambria"/>
                <a:cs typeface="Cambria"/>
              </a:rPr>
              <a:t>Dessin </a:t>
            </a:r>
            <a:r>
              <a:rPr dirty="0" sz="900" spc="-45" i="1">
                <a:latin typeface="Cambria"/>
                <a:cs typeface="Cambria"/>
              </a:rPr>
              <a:t>encre </a:t>
            </a:r>
            <a:r>
              <a:rPr dirty="0" sz="900" spc="-75" i="1">
                <a:latin typeface="Cambria"/>
                <a:cs typeface="Cambria"/>
              </a:rPr>
              <a:t>et</a:t>
            </a:r>
            <a:r>
              <a:rPr dirty="0" sz="900" spc="-50" i="1">
                <a:latin typeface="Cambria"/>
                <a:cs typeface="Cambria"/>
              </a:rPr>
              <a:t> </a:t>
            </a:r>
            <a:r>
              <a:rPr dirty="0" sz="900" spc="-55" i="1">
                <a:latin typeface="Cambria"/>
                <a:cs typeface="Cambria"/>
              </a:rPr>
              <a:t>peinture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57065" y="7110819"/>
            <a:ext cx="27019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065" indent="-126364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39700" algn="l"/>
              </a:tabLst>
            </a:pPr>
            <a:r>
              <a:rPr dirty="0" sz="1000" spc="-10">
                <a:latin typeface="Times New Roman"/>
                <a:cs typeface="Times New Roman"/>
              </a:rPr>
              <a:t>Comprendre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35">
                <a:latin typeface="Times New Roman"/>
                <a:cs typeface="Times New Roman"/>
              </a:rPr>
              <a:t>y </a:t>
            </a:r>
            <a:r>
              <a:rPr dirty="0" sz="1000" spc="-15">
                <a:latin typeface="Times New Roman"/>
                <a:cs typeface="Times New Roman"/>
              </a:rPr>
              <a:t>a ici </a:t>
            </a:r>
            <a:r>
              <a:rPr dirty="0" sz="1000" spc="-35">
                <a:latin typeface="Times New Roman"/>
                <a:cs typeface="Times New Roman"/>
              </a:rPr>
              <a:t>l’exemple </a:t>
            </a:r>
            <a:r>
              <a:rPr dirty="0" sz="1000" spc="-45">
                <a:latin typeface="Times New Roman"/>
                <a:cs typeface="Times New Roman"/>
              </a:rPr>
              <a:t>d’un </a:t>
            </a:r>
            <a:r>
              <a:rPr dirty="0" sz="1000" spc="-15">
                <a:latin typeface="Times New Roman"/>
                <a:cs typeface="Times New Roman"/>
              </a:rPr>
              <a:t>désir</a:t>
            </a:r>
            <a:r>
              <a:rPr dirty="0" sz="1000" spc="-12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absurde,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30573" y="7262583"/>
            <a:ext cx="2828290" cy="25533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6543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insensé,, </a:t>
            </a:r>
            <a:r>
              <a:rPr dirty="0" sz="1000" spc="-20">
                <a:latin typeface="Times New Roman"/>
                <a:cs typeface="Times New Roman"/>
              </a:rPr>
              <a:t>celui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l’immortalité. </a:t>
            </a: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25">
                <a:latin typeface="Times New Roman"/>
                <a:cs typeface="Times New Roman"/>
              </a:rPr>
              <a:t>vouloir </a:t>
            </a:r>
            <a:r>
              <a:rPr dirty="0" sz="1000" spc="-5">
                <a:latin typeface="Times New Roman"/>
                <a:cs typeface="Times New Roman"/>
              </a:rPr>
              <a:t>inter-  </a:t>
            </a:r>
            <a:r>
              <a:rPr dirty="0" sz="1000" spc="-20">
                <a:latin typeface="Times New Roman"/>
                <a:cs typeface="Times New Roman"/>
              </a:rPr>
              <a:t>venir </a:t>
            </a:r>
            <a:r>
              <a:rPr dirty="0" sz="1000" spc="-15">
                <a:latin typeface="Times New Roman"/>
                <a:cs typeface="Times New Roman"/>
              </a:rPr>
              <a:t>sur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 </a:t>
            </a:r>
            <a:r>
              <a:rPr dirty="0" sz="1000" spc="-20">
                <a:latin typeface="Times New Roman"/>
                <a:cs typeface="Times New Roman"/>
              </a:rPr>
              <a:t>des choses. </a:t>
            </a:r>
            <a:r>
              <a:rPr dirty="0" sz="1000">
                <a:latin typeface="Times New Roman"/>
                <a:cs typeface="Times New Roman"/>
              </a:rPr>
              <a:t>Or </a:t>
            </a:r>
            <a:r>
              <a:rPr dirty="0" sz="1000" spc="-30">
                <a:latin typeface="Times New Roman"/>
                <a:cs typeface="Times New Roman"/>
              </a:rPr>
              <a:t>l’être </a:t>
            </a:r>
            <a:r>
              <a:rPr dirty="0" sz="1000" spc="-15">
                <a:latin typeface="Times New Roman"/>
                <a:cs typeface="Times New Roman"/>
              </a:rPr>
              <a:t>humain</a:t>
            </a:r>
            <a:r>
              <a:rPr dirty="0" sz="1000" spc="-114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n’est 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10">
                <a:latin typeface="Times New Roman"/>
                <a:cs typeface="Times New Roman"/>
              </a:rPr>
              <a:t>immortel. La </a:t>
            </a:r>
            <a:r>
              <a:rPr dirty="0" sz="1000" spc="-5">
                <a:latin typeface="Times New Roman"/>
                <a:cs typeface="Times New Roman"/>
              </a:rPr>
              <a:t>mort </a:t>
            </a:r>
            <a:r>
              <a:rPr dirty="0" sz="1000" spc="-10">
                <a:latin typeface="Times New Roman"/>
                <a:cs typeface="Times New Roman"/>
              </a:rPr>
              <a:t>appartient </a:t>
            </a:r>
            <a:r>
              <a:rPr dirty="0" sz="1000" spc="-25">
                <a:latin typeface="Times New Roman"/>
                <a:cs typeface="Times New Roman"/>
              </a:rPr>
              <a:t>aux lois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na-  </a:t>
            </a:r>
            <a:r>
              <a:rPr dirty="0" sz="1000" spc="-5">
                <a:latin typeface="Times New Roman"/>
                <a:cs typeface="Times New Roman"/>
              </a:rPr>
              <a:t>ture. </a:t>
            </a: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30">
                <a:latin typeface="Times New Roman"/>
                <a:cs typeface="Times New Roman"/>
              </a:rPr>
              <a:t>l’ignorance </a:t>
            </a:r>
            <a:r>
              <a:rPr dirty="0" sz="1000" spc="-20">
                <a:latin typeface="Times New Roman"/>
                <a:cs typeface="Times New Roman"/>
              </a:rPr>
              <a:t>qui nous </a:t>
            </a:r>
            <a:r>
              <a:rPr dirty="0" sz="1000" spc="-15">
                <a:latin typeface="Times New Roman"/>
                <a:cs typeface="Times New Roman"/>
              </a:rPr>
              <a:t>mène à désirer </a:t>
            </a:r>
            <a:r>
              <a:rPr dirty="0" sz="1000" spc="-20">
                <a:latin typeface="Times New Roman"/>
                <a:cs typeface="Times New Roman"/>
              </a:rPr>
              <a:t>des  choses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insensées.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 spc="-25">
                <a:latin typeface="Times New Roman"/>
                <a:cs typeface="Times New Roman"/>
              </a:rPr>
              <a:t>Un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autre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argument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est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donné.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Si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nous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sommes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libres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nous 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30">
                <a:latin typeface="Times New Roman"/>
                <a:cs typeface="Times New Roman"/>
              </a:rPr>
              <a:t>pouvons </a:t>
            </a:r>
            <a:r>
              <a:rPr dirty="0" sz="1000" spc="-10">
                <a:latin typeface="Times New Roman"/>
                <a:cs typeface="Times New Roman"/>
              </a:rPr>
              <a:t>posséder </a:t>
            </a:r>
            <a:r>
              <a:rPr dirty="0" sz="1000" spc="-20">
                <a:latin typeface="Times New Roman"/>
                <a:cs typeface="Times New Roman"/>
              </a:rPr>
              <a:t>celui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qui nous sommes </a:t>
            </a:r>
            <a:r>
              <a:rPr dirty="0" sz="1000" spc="-15">
                <a:latin typeface="Times New Roman"/>
                <a:cs typeface="Times New Roman"/>
              </a:rPr>
              <a:t>attachés.  Nous ne </a:t>
            </a:r>
            <a:r>
              <a:rPr dirty="0" sz="1000" spc="-20">
                <a:latin typeface="Times New Roman"/>
                <a:cs typeface="Times New Roman"/>
              </a:rPr>
              <a:t>possédons </a:t>
            </a:r>
            <a:r>
              <a:rPr dirty="0" sz="1000" spc="-10">
                <a:latin typeface="Times New Roman"/>
                <a:cs typeface="Times New Roman"/>
              </a:rPr>
              <a:t>ni </a:t>
            </a:r>
            <a:r>
              <a:rPr dirty="0" sz="1000" spc="-20">
                <a:latin typeface="Times New Roman"/>
                <a:cs typeface="Times New Roman"/>
              </a:rPr>
              <a:t>nos </a:t>
            </a:r>
            <a:r>
              <a:rPr dirty="0" sz="1000" spc="-10">
                <a:latin typeface="Times New Roman"/>
                <a:cs typeface="Times New Roman"/>
              </a:rPr>
              <a:t>parents, ni </a:t>
            </a:r>
            <a:r>
              <a:rPr dirty="0" sz="1000" spc="-20">
                <a:latin typeface="Times New Roman"/>
                <a:cs typeface="Times New Roman"/>
              </a:rPr>
              <a:t>nos </a:t>
            </a:r>
            <a:r>
              <a:rPr dirty="0" sz="1000" spc="-15">
                <a:latin typeface="Times New Roman"/>
                <a:cs typeface="Times New Roman"/>
              </a:rPr>
              <a:t>enfants, </a:t>
            </a:r>
            <a:r>
              <a:rPr dirty="0" sz="1000" spc="-10">
                <a:latin typeface="Times New Roman"/>
                <a:cs typeface="Times New Roman"/>
              </a:rPr>
              <a:t>ni </a:t>
            </a:r>
            <a:r>
              <a:rPr dirty="0" sz="1000" spc="-20">
                <a:latin typeface="Times New Roman"/>
                <a:cs typeface="Times New Roman"/>
              </a:rPr>
              <a:t>nos  </a:t>
            </a:r>
            <a:r>
              <a:rPr dirty="0" sz="1000" spc="-15">
                <a:latin typeface="Times New Roman"/>
                <a:cs typeface="Times New Roman"/>
              </a:rPr>
              <a:t>époux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ou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épouses.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Aﬃrmer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contraire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serait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en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faire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des  </a:t>
            </a:r>
            <a:r>
              <a:rPr dirty="0" sz="1000" spc="-25">
                <a:latin typeface="Times New Roman"/>
                <a:cs typeface="Times New Roman"/>
              </a:rPr>
              <a:t>esclaves.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30">
                <a:latin typeface="Times New Roman"/>
                <a:cs typeface="Times New Roman"/>
              </a:rPr>
              <a:t>l’être </a:t>
            </a:r>
            <a:r>
              <a:rPr dirty="0" sz="1000" spc="-15">
                <a:latin typeface="Times New Roman"/>
                <a:cs typeface="Times New Roman"/>
              </a:rPr>
              <a:t>humain </a:t>
            </a:r>
            <a:r>
              <a:rPr dirty="0" sz="1000" spc="-25">
                <a:latin typeface="Times New Roman"/>
                <a:cs typeface="Times New Roman"/>
              </a:rPr>
              <a:t>ayant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25">
                <a:latin typeface="Times New Roman"/>
                <a:cs typeface="Times New Roman"/>
              </a:rPr>
              <a:t>volonté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10">
                <a:latin typeface="Times New Roman"/>
                <a:cs typeface="Times New Roman"/>
              </a:rPr>
              <a:t>peut </a:t>
            </a:r>
            <a:r>
              <a:rPr dirty="0" sz="1000" spc="-5">
                <a:latin typeface="Times New Roman"/>
                <a:cs typeface="Times New Roman"/>
              </a:rPr>
              <a:t>être  </a:t>
            </a:r>
            <a:r>
              <a:rPr dirty="0" sz="1000" spc="-20">
                <a:latin typeface="Times New Roman"/>
                <a:cs typeface="Times New Roman"/>
              </a:rPr>
              <a:t>ainsi </a:t>
            </a:r>
            <a:r>
              <a:rPr dirty="0" sz="1000" spc="-10">
                <a:latin typeface="Times New Roman"/>
                <a:cs typeface="Times New Roman"/>
              </a:rPr>
              <a:t>réduit </a:t>
            </a:r>
            <a:r>
              <a:rPr dirty="0" sz="1000" spc="-15">
                <a:latin typeface="Times New Roman"/>
                <a:cs typeface="Times New Roman"/>
              </a:rPr>
              <a:t>puisque en se </a:t>
            </a:r>
            <a:r>
              <a:rPr dirty="0" sz="1000" spc="-25">
                <a:latin typeface="Times New Roman"/>
                <a:cs typeface="Times New Roman"/>
              </a:rPr>
              <a:t>l’appropriant </a:t>
            </a:r>
            <a:r>
              <a:rPr dirty="0" sz="1000" spc="-20">
                <a:latin typeface="Times New Roman"/>
                <a:cs typeface="Times New Roman"/>
              </a:rPr>
              <a:t>on lui </a:t>
            </a:r>
            <a:r>
              <a:rPr dirty="0" sz="1000" spc="-5">
                <a:latin typeface="Times New Roman"/>
                <a:cs typeface="Times New Roman"/>
              </a:rPr>
              <a:t>retire cette  liberté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essentielle.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Ainsi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doit-on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accepter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mort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des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êtres  </a:t>
            </a:r>
            <a:r>
              <a:rPr dirty="0" sz="1000" spc="-20">
                <a:latin typeface="Times New Roman"/>
                <a:cs typeface="Times New Roman"/>
              </a:rPr>
              <a:t>qui nous </a:t>
            </a:r>
            <a:r>
              <a:rPr dirty="0" sz="1000" spc="-15">
                <a:latin typeface="Times New Roman"/>
                <a:cs typeface="Times New Roman"/>
              </a:rPr>
              <a:t>sont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chers.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64"/>
              </a:spcBef>
            </a:pPr>
            <a:r>
              <a:rPr dirty="0" sz="1000" spc="-5">
                <a:latin typeface="Times New Roman"/>
                <a:cs typeface="Times New Roman"/>
              </a:rPr>
              <a:t>Dire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5">
                <a:latin typeface="Times New Roman"/>
                <a:cs typeface="Times New Roman"/>
              </a:rPr>
              <a:t>mort </a:t>
            </a:r>
            <a:r>
              <a:rPr dirty="0" sz="1000" spc="-15">
                <a:latin typeface="Times New Roman"/>
                <a:cs typeface="Times New Roman"/>
              </a:rPr>
              <a:t>est un malheur est un contresens sur </a:t>
            </a:r>
            <a:r>
              <a:rPr dirty="0" sz="1000" spc="-10">
                <a:latin typeface="Times New Roman"/>
                <a:cs typeface="Times New Roman"/>
              </a:rPr>
              <a:t>ce 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11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sont</a:t>
            </a:r>
            <a:r>
              <a:rPr dirty="0" sz="1000" spc="11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malheur</a:t>
            </a:r>
            <a:r>
              <a:rPr dirty="0" sz="1000" spc="1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11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bonheur.</a:t>
            </a:r>
            <a:r>
              <a:rPr dirty="0" sz="1000" spc="1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</a:t>
            </a:r>
            <a:r>
              <a:rPr dirty="0" sz="1000" spc="11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seul</a:t>
            </a:r>
            <a:r>
              <a:rPr dirty="0" sz="1000" spc="11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vrai</a:t>
            </a:r>
            <a:r>
              <a:rPr dirty="0" sz="1000" spc="11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bonheur</a:t>
            </a:r>
            <a:r>
              <a:rPr dirty="0" sz="1000" spc="11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est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58813"/>
            <a:ext cx="20485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Cambria"/>
                <a:cs typeface="Cambria"/>
              </a:rPr>
              <a:t>2.7 </a:t>
            </a:r>
            <a:r>
              <a:rPr dirty="0" sz="1000" spc="-25" i="1">
                <a:latin typeface="Cambria"/>
                <a:cs typeface="Cambria"/>
              </a:rPr>
              <a:t>Ils </a:t>
            </a:r>
            <a:r>
              <a:rPr dirty="0" sz="1000" spc="-50" i="1">
                <a:latin typeface="Cambria"/>
                <a:cs typeface="Cambria"/>
              </a:rPr>
              <a:t>disent </a:t>
            </a:r>
            <a:r>
              <a:rPr dirty="0" sz="1000" spc="-10" i="1">
                <a:latin typeface="Cambria"/>
                <a:cs typeface="Cambria"/>
              </a:rPr>
              <a:t>: </a:t>
            </a:r>
            <a:r>
              <a:rPr dirty="0" sz="1000" spc="-40" i="1">
                <a:latin typeface="Cambria"/>
                <a:cs typeface="Cambria"/>
              </a:rPr>
              <a:t>Nous </a:t>
            </a:r>
            <a:r>
              <a:rPr dirty="0" sz="1000" spc="-35" i="1">
                <a:latin typeface="Cambria"/>
                <a:cs typeface="Cambria"/>
              </a:rPr>
              <a:t>le </a:t>
            </a:r>
            <a:r>
              <a:rPr dirty="0" sz="1000" spc="-30" i="1">
                <a:latin typeface="Cambria"/>
                <a:cs typeface="Cambria"/>
              </a:rPr>
              <a:t>ferons</a:t>
            </a:r>
            <a:r>
              <a:rPr dirty="0" sz="1000" spc="-120" i="1">
                <a:latin typeface="Cambria"/>
                <a:cs typeface="Cambria"/>
              </a:rPr>
              <a:t> </a:t>
            </a:r>
            <a:r>
              <a:rPr dirty="0" sz="1000" spc="-15" i="1">
                <a:latin typeface="Cambria"/>
                <a:cs typeface="Cambria"/>
              </a:rPr>
              <a:t>demain…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69582" y="458813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901662"/>
            <a:ext cx="2828290" cy="18224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35">
                <a:latin typeface="Times New Roman"/>
                <a:cs typeface="Times New Roman"/>
              </a:rPr>
              <a:t>d’agir </a:t>
            </a:r>
            <a:r>
              <a:rPr dirty="0" sz="1000" spc="-25">
                <a:latin typeface="Times New Roman"/>
                <a:cs typeface="Times New Roman"/>
              </a:rPr>
              <a:t>selon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bien </a:t>
            </a:r>
            <a:r>
              <a:rPr dirty="0" sz="1000" spc="-10">
                <a:latin typeface="Times New Roman"/>
                <a:cs typeface="Times New Roman"/>
              </a:rPr>
              <a:t>moral, </a:t>
            </a:r>
            <a:r>
              <a:rPr dirty="0" sz="1000" spc="-15">
                <a:latin typeface="Times New Roman"/>
                <a:cs typeface="Times New Roman"/>
              </a:rPr>
              <a:t>en connaissant </a:t>
            </a:r>
            <a:r>
              <a:rPr dirty="0" sz="1000" spc="-25">
                <a:latin typeface="Times New Roman"/>
                <a:cs typeface="Times New Roman"/>
              </a:rPr>
              <a:t>les lois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10">
                <a:latin typeface="Times New Roman"/>
                <a:cs typeface="Times New Roman"/>
              </a:rPr>
              <a:t>nature. </a:t>
            </a:r>
            <a:r>
              <a:rPr dirty="0" sz="1000" spc="-20">
                <a:latin typeface="Times New Roman"/>
                <a:cs typeface="Times New Roman"/>
              </a:rPr>
              <a:t>Ainsi </a:t>
            </a:r>
            <a:r>
              <a:rPr dirty="0" sz="1000" spc="-10">
                <a:latin typeface="Times New Roman"/>
                <a:cs typeface="Times New Roman"/>
              </a:rPr>
              <a:t>parler de </a:t>
            </a:r>
            <a:r>
              <a:rPr dirty="0" sz="1000" spc="-15">
                <a:latin typeface="Times New Roman"/>
                <a:cs typeface="Times New Roman"/>
              </a:rPr>
              <a:t>malheur à propos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5">
                <a:latin typeface="Times New Roman"/>
                <a:cs typeface="Times New Roman"/>
              </a:rPr>
              <a:t>mort, </a:t>
            </a:r>
            <a:r>
              <a:rPr dirty="0" sz="1000" spc="-40">
                <a:latin typeface="Times New Roman"/>
                <a:cs typeface="Times New Roman"/>
              </a:rPr>
              <a:t>c’est 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15">
                <a:latin typeface="Times New Roman"/>
                <a:cs typeface="Times New Roman"/>
              </a:rPr>
              <a:t>victime </a:t>
            </a:r>
            <a:r>
              <a:rPr dirty="0" sz="1000" spc="-35">
                <a:latin typeface="Times New Roman"/>
                <a:cs typeface="Times New Roman"/>
              </a:rPr>
              <a:t>d’une </a:t>
            </a:r>
            <a:r>
              <a:rPr dirty="0" sz="1000" spc="-15">
                <a:latin typeface="Times New Roman"/>
                <a:cs typeface="Times New Roman"/>
              </a:rPr>
              <a:t>représentation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mauvaise.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84"/>
              </a:spcBef>
            </a:pPr>
            <a:r>
              <a:rPr dirty="0" sz="1000" spc="-10">
                <a:latin typeface="Times New Roman"/>
                <a:cs typeface="Times New Roman"/>
              </a:rPr>
              <a:t>Pour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y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échapper,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reste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s’exercer,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modiﬁer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ses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habitudes.  </a:t>
            </a:r>
            <a:r>
              <a:rPr dirty="0" sz="1000" spc="-10">
                <a:latin typeface="Times New Roman"/>
                <a:cs typeface="Times New Roman"/>
              </a:rPr>
              <a:t>En </a:t>
            </a:r>
            <a:r>
              <a:rPr dirty="0" sz="1000" spc="-15">
                <a:latin typeface="Times New Roman"/>
                <a:cs typeface="Times New Roman"/>
              </a:rPr>
              <a:t>eﬀet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5">
                <a:latin typeface="Times New Roman"/>
                <a:cs typeface="Times New Roman"/>
              </a:rPr>
              <a:t>mort </a:t>
            </a:r>
            <a:r>
              <a:rPr dirty="0" sz="1000" spc="-10">
                <a:latin typeface="Times New Roman"/>
                <a:cs typeface="Times New Roman"/>
              </a:rPr>
              <a:t>comme </a:t>
            </a:r>
            <a:r>
              <a:rPr dirty="0" sz="1000" spc="-20">
                <a:latin typeface="Times New Roman"/>
                <a:cs typeface="Times New Roman"/>
              </a:rPr>
              <a:t>nous le </a:t>
            </a:r>
            <a:r>
              <a:rPr dirty="0" sz="1000" spc="-25">
                <a:latin typeface="Times New Roman"/>
                <a:cs typeface="Times New Roman"/>
              </a:rPr>
              <a:t>disions </a:t>
            </a:r>
            <a:r>
              <a:rPr dirty="0" sz="1000" spc="-10">
                <a:latin typeface="Times New Roman"/>
                <a:cs typeface="Times New Roman"/>
              </a:rPr>
              <a:t>appartient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15">
                <a:latin typeface="Times New Roman"/>
                <a:cs typeface="Times New Roman"/>
              </a:rPr>
              <a:t>nécessité.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84"/>
              </a:spcBef>
            </a:pPr>
            <a:r>
              <a:rPr dirty="0" sz="1000" spc="-25">
                <a:latin typeface="Times New Roman"/>
                <a:cs typeface="Times New Roman"/>
              </a:rPr>
              <a:t>Un </a:t>
            </a:r>
            <a:r>
              <a:rPr dirty="0" sz="1000" spc="-15">
                <a:latin typeface="Times New Roman"/>
                <a:cs typeface="Times New Roman"/>
              </a:rPr>
              <a:t>serviteur est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0">
                <a:latin typeface="Times New Roman"/>
                <a:cs typeface="Times New Roman"/>
              </a:rPr>
              <a:t>déﬁnition </a:t>
            </a:r>
            <a:r>
              <a:rPr dirty="0" sz="1000" spc="-10">
                <a:latin typeface="Times New Roman"/>
                <a:cs typeface="Times New Roman"/>
              </a:rPr>
              <a:t>médiocre dit Epictète. </a:t>
            </a:r>
            <a:r>
              <a:rPr dirty="0" sz="1000" spc="-5">
                <a:latin typeface="Times New Roman"/>
                <a:cs typeface="Times New Roman"/>
              </a:rPr>
              <a:t>Ce- 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25">
                <a:latin typeface="Times New Roman"/>
                <a:cs typeface="Times New Roman"/>
              </a:rPr>
              <a:t>veut </a:t>
            </a:r>
            <a:r>
              <a:rPr dirty="0" sz="1000" spc="-5">
                <a:latin typeface="Times New Roman"/>
                <a:cs typeface="Times New Roman"/>
              </a:rPr>
              <a:t>dire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35">
                <a:latin typeface="Times New Roman"/>
                <a:cs typeface="Times New Roman"/>
              </a:rPr>
              <a:t>y </a:t>
            </a:r>
            <a:r>
              <a:rPr dirty="0" sz="1000" spc="-15">
                <a:latin typeface="Times New Roman"/>
                <a:cs typeface="Times New Roman"/>
              </a:rPr>
              <a:t>aurait une </a:t>
            </a:r>
            <a:r>
              <a:rPr dirty="0" sz="1000" spc="-10">
                <a:latin typeface="Times New Roman"/>
                <a:cs typeface="Times New Roman"/>
              </a:rPr>
              <a:t>nature pour servir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une  </a:t>
            </a:r>
            <a:r>
              <a:rPr dirty="0" sz="1000" spc="-10">
                <a:latin typeface="Times New Roman"/>
                <a:cs typeface="Times New Roman"/>
              </a:rPr>
              <a:t>autre pour commander. Désirer </a:t>
            </a:r>
            <a:r>
              <a:rPr dirty="0" sz="1000" spc="-15">
                <a:latin typeface="Times New Roman"/>
                <a:cs typeface="Times New Roman"/>
              </a:rPr>
              <a:t>un serviteur </a:t>
            </a:r>
            <a:r>
              <a:rPr dirty="0" sz="1000" spc="-25">
                <a:latin typeface="Times New Roman"/>
                <a:cs typeface="Times New Roman"/>
              </a:rPr>
              <a:t>sans </a:t>
            </a:r>
            <a:r>
              <a:rPr dirty="0" sz="1000" spc="-20">
                <a:latin typeface="Times New Roman"/>
                <a:cs typeface="Times New Roman"/>
              </a:rPr>
              <a:t>défaut  </a:t>
            </a:r>
            <a:r>
              <a:rPr dirty="0" sz="1000" spc="-15">
                <a:latin typeface="Times New Roman"/>
                <a:cs typeface="Times New Roman"/>
              </a:rPr>
              <a:t>est donc une contradiction </a:t>
            </a:r>
            <a:r>
              <a:rPr dirty="0" sz="1000" spc="-20">
                <a:latin typeface="Times New Roman"/>
                <a:cs typeface="Times New Roman"/>
              </a:rPr>
              <a:t>logique. </a:t>
            </a:r>
            <a:r>
              <a:rPr dirty="0" sz="1000" spc="-5">
                <a:latin typeface="Times New Roman"/>
                <a:cs typeface="Times New Roman"/>
              </a:rPr>
              <a:t>De </a:t>
            </a:r>
            <a:r>
              <a:rPr dirty="0" sz="1000" spc="-10">
                <a:latin typeface="Times New Roman"/>
                <a:cs typeface="Times New Roman"/>
              </a:rPr>
              <a:t>même pour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dé-  </a:t>
            </a:r>
            <a:r>
              <a:rPr dirty="0" sz="1000" spc="-15">
                <a:latin typeface="Times New Roman"/>
                <a:cs typeface="Times New Roman"/>
              </a:rPr>
              <a:t>sir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d’immortalité.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2955988"/>
            <a:ext cx="2828290" cy="38481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354330" marR="5080" indent="-341630">
              <a:lnSpc>
                <a:spcPts val="1400"/>
              </a:lnSpc>
              <a:spcBef>
                <a:spcPts val="175"/>
              </a:spcBef>
              <a:tabLst>
                <a:tab pos="3536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2.6	</a:t>
            </a:r>
            <a:r>
              <a:rPr dirty="0" sz="1200" b="1">
                <a:latin typeface="Times New Roman"/>
                <a:cs typeface="Times New Roman"/>
              </a:rPr>
              <a:t>Ils</a:t>
            </a:r>
            <a:r>
              <a:rPr dirty="0" sz="1200" spc="-7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disent</a:t>
            </a:r>
            <a:r>
              <a:rPr dirty="0" sz="1200" spc="-7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:</a:t>
            </a:r>
            <a:r>
              <a:rPr dirty="0" sz="1200" spc="-7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A</a:t>
            </a:r>
            <a:r>
              <a:rPr dirty="0" sz="1200" spc="-7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la</a:t>
            </a:r>
            <a:r>
              <a:rPr dirty="0" sz="1200" spc="-7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cantine…tout</a:t>
            </a:r>
            <a:r>
              <a:rPr dirty="0" sz="1200" spc="-7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le</a:t>
            </a:r>
            <a:r>
              <a:rPr dirty="0" sz="1200" spc="-70" b="1">
                <a:latin typeface="Times New Roman"/>
                <a:cs typeface="Times New Roman"/>
              </a:rPr>
              <a:t> </a:t>
            </a:r>
            <a:r>
              <a:rPr dirty="0" sz="1200" spc="-20" b="1">
                <a:latin typeface="Times New Roman"/>
                <a:cs typeface="Times New Roman"/>
              </a:rPr>
              <a:t>monde  </a:t>
            </a:r>
            <a:r>
              <a:rPr dirty="0" sz="1200" spc="0" b="1">
                <a:latin typeface="Times New Roman"/>
                <a:cs typeface="Times New Roman"/>
              </a:rPr>
              <a:t>se</a:t>
            </a:r>
            <a:r>
              <a:rPr dirty="0" sz="1200" spc="-10" b="1">
                <a:latin typeface="Times New Roman"/>
                <a:cs typeface="Times New Roman"/>
              </a:rPr>
              <a:t> bouscule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3460839"/>
            <a:ext cx="2828290" cy="22777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35">
                <a:latin typeface="Times New Roman"/>
                <a:cs typeface="Times New Roman"/>
              </a:rPr>
              <a:t>y </a:t>
            </a:r>
            <a:r>
              <a:rPr dirty="0" sz="1000" spc="-15">
                <a:latin typeface="Times New Roman"/>
                <a:cs typeface="Times New Roman"/>
              </a:rPr>
              <a:t>en a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confondent besoin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manger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plaisir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15">
                <a:latin typeface="Times New Roman"/>
                <a:cs typeface="Times New Roman"/>
              </a:rPr>
              <a:t>table.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répond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5"/>
              </a:spcBef>
            </a:pPr>
            <a:r>
              <a:rPr dirty="0" sz="1000" spc="-20">
                <a:latin typeface="Times New Roman"/>
                <a:cs typeface="Times New Roman"/>
              </a:rPr>
              <a:t>Souviens-toi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5">
                <a:latin typeface="Times New Roman"/>
                <a:cs typeface="Times New Roman"/>
              </a:rPr>
              <a:t>comporter </a:t>
            </a:r>
            <a:r>
              <a:rPr dirty="0" sz="1000" spc="-10">
                <a:latin typeface="Times New Roman"/>
                <a:cs typeface="Times New Roman"/>
              </a:rPr>
              <a:t>comme </a:t>
            </a:r>
            <a:r>
              <a:rPr dirty="0" sz="1000" spc="-15">
                <a:latin typeface="Times New Roman"/>
                <a:cs typeface="Times New Roman"/>
              </a:rPr>
              <a:t>dans un </a:t>
            </a:r>
            <a:r>
              <a:rPr dirty="0" sz="1000" spc="-10">
                <a:latin typeface="Times New Roman"/>
                <a:cs typeface="Times New Roman"/>
              </a:rPr>
              <a:t>banquet.  Quand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plat, </a:t>
            </a:r>
            <a:r>
              <a:rPr dirty="0" sz="1000" spc="-20">
                <a:latin typeface="Times New Roman"/>
                <a:cs typeface="Times New Roman"/>
              </a:rPr>
              <a:t>faisant le </a:t>
            </a:r>
            <a:r>
              <a:rPr dirty="0" sz="1000" spc="-5">
                <a:latin typeface="Times New Roman"/>
                <a:cs typeface="Times New Roman"/>
              </a:rPr>
              <a:t>tour </a:t>
            </a:r>
            <a:r>
              <a:rPr dirty="0" sz="1000" spc="-15">
                <a:latin typeface="Times New Roman"/>
                <a:cs typeface="Times New Roman"/>
              </a:rPr>
              <a:t>des, </a:t>
            </a:r>
            <a:r>
              <a:rPr dirty="0" sz="1000" spc="-30">
                <a:latin typeface="Times New Roman"/>
                <a:cs typeface="Times New Roman"/>
              </a:rPr>
              <a:t>convives, </a:t>
            </a:r>
            <a:r>
              <a:rPr dirty="0" sz="1000" spc="-15">
                <a:latin typeface="Times New Roman"/>
                <a:cs typeface="Times New Roman"/>
              </a:rPr>
              <a:t>arrive </a:t>
            </a:r>
            <a:r>
              <a:rPr dirty="0" sz="1000" spc="-10">
                <a:latin typeface="Times New Roman"/>
                <a:cs typeface="Times New Roman"/>
              </a:rPr>
              <a:t>de-  </a:t>
            </a:r>
            <a:r>
              <a:rPr dirty="0" sz="1000" spc="-20">
                <a:latin typeface="Times New Roman"/>
                <a:cs typeface="Times New Roman"/>
              </a:rPr>
              <a:t>vant </a:t>
            </a:r>
            <a:r>
              <a:rPr dirty="0" sz="1000" spc="-5">
                <a:latin typeface="Times New Roman"/>
                <a:cs typeface="Times New Roman"/>
              </a:rPr>
              <a:t>toi, </a:t>
            </a:r>
            <a:r>
              <a:rPr dirty="0" sz="1000" spc="-15">
                <a:latin typeface="Times New Roman"/>
                <a:cs typeface="Times New Roman"/>
              </a:rPr>
              <a:t>tends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main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0">
                <a:latin typeface="Times New Roman"/>
                <a:cs typeface="Times New Roman"/>
              </a:rPr>
              <a:t>sers-toi comme </a:t>
            </a:r>
            <a:r>
              <a:rPr dirty="0" sz="1000" spc="-20">
                <a:latin typeface="Times New Roman"/>
                <a:cs typeface="Times New Roman"/>
              </a:rPr>
              <a:t>il convient. </a:t>
            </a:r>
            <a:r>
              <a:rPr dirty="0" sz="1000" spc="-50">
                <a:latin typeface="Times New Roman"/>
                <a:cs typeface="Times New Roman"/>
              </a:rPr>
              <a:t>S’il 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15">
                <a:latin typeface="Times New Roman"/>
                <a:cs typeface="Times New Roman"/>
              </a:rPr>
              <a:t>passe </a:t>
            </a:r>
            <a:r>
              <a:rPr dirty="0" sz="1000" spc="-20">
                <a:latin typeface="Times New Roman"/>
                <a:cs typeface="Times New Roman"/>
              </a:rPr>
              <a:t>sous le nez, </a:t>
            </a:r>
            <a:r>
              <a:rPr dirty="0" sz="1000" spc="-30">
                <a:latin typeface="Times New Roman"/>
                <a:cs typeface="Times New Roman"/>
              </a:rPr>
              <a:t>n’insiste </a:t>
            </a:r>
            <a:r>
              <a:rPr dirty="0" sz="1000" spc="-10">
                <a:latin typeface="Times New Roman"/>
                <a:cs typeface="Times New Roman"/>
              </a:rPr>
              <a:t>pas. </a:t>
            </a:r>
            <a:r>
              <a:rPr dirty="0" sz="1000" spc="-50">
                <a:latin typeface="Times New Roman"/>
                <a:cs typeface="Times New Roman"/>
              </a:rPr>
              <a:t>S’il </a:t>
            </a:r>
            <a:r>
              <a:rPr dirty="0" sz="1000" spc="-5">
                <a:latin typeface="Times New Roman"/>
                <a:cs typeface="Times New Roman"/>
              </a:rPr>
              <a:t>tarde,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20">
                <a:latin typeface="Times New Roman"/>
                <a:cs typeface="Times New Roman"/>
              </a:rPr>
              <a:t>louche 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25">
                <a:latin typeface="Times New Roman"/>
                <a:cs typeface="Times New Roman"/>
              </a:rPr>
              <a:t>dessus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25">
                <a:latin typeface="Times New Roman"/>
                <a:cs typeface="Times New Roman"/>
              </a:rPr>
              <a:t>salivant </a:t>
            </a:r>
            <a:r>
              <a:rPr dirty="0" sz="1000" spc="-15">
                <a:latin typeface="Times New Roman"/>
                <a:cs typeface="Times New Roman"/>
              </a:rPr>
              <a:t>mais attends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15">
                <a:latin typeface="Times New Roman"/>
                <a:cs typeface="Times New Roman"/>
              </a:rPr>
              <a:t>arrive </a:t>
            </a:r>
            <a:r>
              <a:rPr dirty="0" sz="1000" spc="-25">
                <a:latin typeface="Times New Roman"/>
                <a:cs typeface="Times New Roman"/>
              </a:rPr>
              <a:t>devant </a:t>
            </a:r>
            <a:r>
              <a:rPr dirty="0" sz="1000" spc="-5">
                <a:latin typeface="Times New Roman"/>
                <a:cs typeface="Times New Roman"/>
              </a:rPr>
              <a:t>toi.  </a:t>
            </a:r>
            <a:r>
              <a:rPr dirty="0" sz="1000" spc="-20">
                <a:latin typeface="Times New Roman"/>
                <a:cs typeface="Times New Roman"/>
              </a:rPr>
              <a:t>Fais </a:t>
            </a:r>
            <a:r>
              <a:rPr dirty="0" sz="1000" spc="-10">
                <a:latin typeface="Times New Roman"/>
                <a:cs typeface="Times New Roman"/>
              </a:rPr>
              <a:t>de même pour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enfants,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10">
                <a:latin typeface="Times New Roman"/>
                <a:cs typeface="Times New Roman"/>
              </a:rPr>
              <a:t>femme, pour 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charges </a:t>
            </a:r>
            <a:r>
              <a:rPr dirty="0" sz="1000" spc="-25">
                <a:latin typeface="Times New Roman"/>
                <a:cs typeface="Times New Roman"/>
              </a:rPr>
              <a:t>oﬃcielles,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30">
                <a:latin typeface="Times New Roman"/>
                <a:cs typeface="Times New Roman"/>
              </a:rPr>
              <a:t>l’argent, </a:t>
            </a:r>
            <a:r>
              <a:rPr dirty="0" sz="1000" spc="-5">
                <a:latin typeface="Times New Roman"/>
                <a:cs typeface="Times New Roman"/>
              </a:rPr>
              <a:t>et,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0">
                <a:latin typeface="Times New Roman"/>
                <a:cs typeface="Times New Roman"/>
              </a:rPr>
              <a:t>jour,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5">
                <a:latin typeface="Times New Roman"/>
                <a:cs typeface="Times New Roman"/>
              </a:rPr>
              <a:t>seras  </a:t>
            </a:r>
            <a:r>
              <a:rPr dirty="0" sz="1000" spc="-20">
                <a:latin typeface="Times New Roman"/>
                <a:cs typeface="Times New Roman"/>
              </a:rPr>
              <a:t>digne </a:t>
            </a:r>
            <a:r>
              <a:rPr dirty="0" sz="1000" spc="-10">
                <a:latin typeface="Times New Roman"/>
                <a:cs typeface="Times New Roman"/>
              </a:rPr>
              <a:t>de boire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table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5">
                <a:latin typeface="Times New Roman"/>
                <a:cs typeface="Times New Roman"/>
              </a:rPr>
              <a:t>dieux. </a:t>
            </a:r>
            <a:r>
              <a:rPr dirty="0" sz="1000" spc="-20">
                <a:latin typeface="Times New Roman"/>
                <a:cs typeface="Times New Roman"/>
              </a:rPr>
              <a:t>Mais </a:t>
            </a:r>
            <a:r>
              <a:rPr dirty="0" sz="1000" spc="-15">
                <a:latin typeface="Times New Roman"/>
                <a:cs typeface="Times New Roman"/>
              </a:rPr>
              <a:t>si,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choses  </a:t>
            </a:r>
            <a:r>
              <a:rPr dirty="0" sz="1000" spc="-25">
                <a:latin typeface="Times New Roman"/>
                <a:cs typeface="Times New Roman"/>
              </a:rPr>
              <a:t>t’étant </a:t>
            </a:r>
            <a:r>
              <a:rPr dirty="0" sz="1000" spc="-15">
                <a:latin typeface="Times New Roman"/>
                <a:cs typeface="Times New Roman"/>
              </a:rPr>
              <a:t>oﬀertes,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30">
                <a:latin typeface="Times New Roman"/>
                <a:cs typeface="Times New Roman"/>
              </a:rPr>
              <a:t>t’abstiens </a:t>
            </a:r>
            <a:r>
              <a:rPr dirty="0" sz="1000" spc="-10">
                <a:latin typeface="Times New Roman"/>
                <a:cs typeface="Times New Roman"/>
              </a:rPr>
              <a:t>même </a:t>
            </a:r>
            <a:r>
              <a:rPr dirty="0" sz="1000" spc="-60">
                <a:latin typeface="Times New Roman"/>
                <a:cs typeface="Times New Roman"/>
              </a:rPr>
              <a:t>d’y </a:t>
            </a:r>
            <a:r>
              <a:rPr dirty="0" sz="1000" spc="-10">
                <a:latin typeface="Times New Roman"/>
                <a:cs typeface="Times New Roman"/>
              </a:rPr>
              <a:t>toucher, </a:t>
            </a:r>
            <a:r>
              <a:rPr dirty="0" sz="1000" spc="-60">
                <a:latin typeface="Times New Roman"/>
                <a:cs typeface="Times New Roman"/>
              </a:rPr>
              <a:t>d’y </a:t>
            </a:r>
            <a:r>
              <a:rPr dirty="0" sz="1000" spc="5">
                <a:latin typeface="Times New Roman"/>
                <a:cs typeface="Times New Roman"/>
              </a:rPr>
              <a:t>jeter  </a:t>
            </a:r>
            <a:r>
              <a:rPr dirty="0" sz="1000" spc="-25">
                <a:latin typeface="Times New Roman"/>
                <a:cs typeface="Times New Roman"/>
              </a:rPr>
              <a:t>les yeux,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5">
                <a:latin typeface="Times New Roman"/>
                <a:cs typeface="Times New Roman"/>
              </a:rPr>
              <a:t>seras </a:t>
            </a:r>
            <a:r>
              <a:rPr dirty="0" sz="1000" spc="-20">
                <a:latin typeface="Times New Roman"/>
                <a:cs typeface="Times New Roman"/>
              </a:rPr>
              <a:t>digne non seulement </a:t>
            </a:r>
            <a:r>
              <a:rPr dirty="0" sz="1000" spc="-10">
                <a:latin typeface="Times New Roman"/>
                <a:cs typeface="Times New Roman"/>
              </a:rPr>
              <a:t>de boire </a:t>
            </a:r>
            <a:r>
              <a:rPr dirty="0" sz="1000" spc="-25">
                <a:latin typeface="Times New Roman"/>
                <a:cs typeface="Times New Roman"/>
              </a:rPr>
              <a:t>avec les  </a:t>
            </a:r>
            <a:r>
              <a:rPr dirty="0" sz="1000" spc="-15">
                <a:latin typeface="Times New Roman"/>
                <a:cs typeface="Times New Roman"/>
              </a:rPr>
              <a:t>dieux, mais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régner </a:t>
            </a:r>
            <a:r>
              <a:rPr dirty="0" sz="1000" spc="-10">
                <a:latin typeface="Times New Roman"/>
                <a:cs typeface="Times New Roman"/>
              </a:rPr>
              <a:t>comme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eux.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8191" y="5909018"/>
            <a:ext cx="27019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065" indent="-126364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39700" algn="l"/>
              </a:tabLst>
            </a:pPr>
            <a:r>
              <a:rPr dirty="0" sz="1000" spc="-10">
                <a:latin typeface="Times New Roman"/>
                <a:cs typeface="Times New Roman"/>
              </a:rPr>
              <a:t>Comprendre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20">
                <a:latin typeface="Times New Roman"/>
                <a:cs typeface="Times New Roman"/>
              </a:rPr>
              <a:t>faut </a:t>
            </a:r>
            <a:r>
              <a:rPr dirty="0" sz="1000" spc="-25">
                <a:latin typeface="Times New Roman"/>
                <a:cs typeface="Times New Roman"/>
              </a:rPr>
              <a:t>savoir </a:t>
            </a:r>
            <a:r>
              <a:rPr dirty="0" sz="1000" spc="-10">
                <a:latin typeface="Times New Roman"/>
                <a:cs typeface="Times New Roman"/>
              </a:rPr>
              <a:t>attendre </a:t>
            </a:r>
            <a:r>
              <a:rPr dirty="0" sz="1000" spc="-5">
                <a:latin typeface="Times New Roman"/>
                <a:cs typeface="Times New Roman"/>
              </a:rPr>
              <a:t>et retenir</a:t>
            </a:r>
            <a:r>
              <a:rPr dirty="0" sz="1000" spc="1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cer-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6060782"/>
            <a:ext cx="2828290" cy="2195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6543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taines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ses</a:t>
            </a:r>
            <a:r>
              <a:rPr dirty="0" sz="1000" spc="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impulsions.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10">
                <a:latin typeface="Times New Roman"/>
                <a:cs typeface="Times New Roman"/>
              </a:rPr>
              <a:t>comme </a:t>
            </a:r>
            <a:r>
              <a:rPr dirty="0" sz="1000" spc="-15">
                <a:latin typeface="Times New Roman"/>
                <a:cs typeface="Times New Roman"/>
              </a:rPr>
              <a:t>dans un banquet </a:t>
            </a:r>
            <a:r>
              <a:rPr dirty="0" sz="1000" spc="-10">
                <a:latin typeface="Times New Roman"/>
                <a:cs typeface="Times New Roman"/>
              </a:rPr>
              <a:t>dit Epictète </a:t>
            </a:r>
            <a:r>
              <a:rPr dirty="0" sz="1000" spc="-25">
                <a:latin typeface="Times New Roman"/>
                <a:cs typeface="Times New Roman"/>
              </a:rPr>
              <a:t>:il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20">
                <a:latin typeface="Times New Roman"/>
                <a:cs typeface="Times New Roman"/>
              </a:rPr>
              <a:t>faut </a:t>
            </a:r>
            <a:r>
              <a:rPr dirty="0" sz="1000" spc="-15">
                <a:latin typeface="Times New Roman"/>
                <a:cs typeface="Times New Roman"/>
              </a:rPr>
              <a:t>pas  confondre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besoin </a:t>
            </a:r>
            <a:r>
              <a:rPr dirty="0" sz="1000" spc="-10">
                <a:latin typeface="Times New Roman"/>
                <a:cs typeface="Times New Roman"/>
              </a:rPr>
              <a:t>impétueux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animal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manger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45">
                <a:latin typeface="Times New Roman"/>
                <a:cs typeface="Times New Roman"/>
              </a:rPr>
              <a:t>qu’il  </a:t>
            </a:r>
            <a:r>
              <a:rPr dirty="0" sz="1000" spc="-20">
                <a:latin typeface="Times New Roman"/>
                <a:cs typeface="Times New Roman"/>
              </a:rPr>
              <a:t>faut </a:t>
            </a:r>
            <a:r>
              <a:rPr dirty="0" sz="1000" spc="-15">
                <a:latin typeface="Times New Roman"/>
                <a:cs typeface="Times New Roman"/>
              </a:rPr>
              <a:t>absolument satisfaire,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repas pris </a:t>
            </a:r>
            <a:r>
              <a:rPr dirty="0" sz="1000" spc="-15">
                <a:latin typeface="Times New Roman"/>
                <a:cs typeface="Times New Roman"/>
              </a:rPr>
              <a:t>dans </a:t>
            </a:r>
            <a:r>
              <a:rPr dirty="0" sz="1000" spc="-20">
                <a:latin typeface="Times New Roman"/>
                <a:cs typeface="Times New Roman"/>
              </a:rPr>
              <a:t>la convi-  vialité </a:t>
            </a:r>
            <a:r>
              <a:rPr dirty="0" sz="1000" spc="-15">
                <a:latin typeface="Times New Roman"/>
                <a:cs typeface="Times New Roman"/>
              </a:rPr>
              <a:t>à plusieurs…. </a:t>
            </a:r>
            <a:r>
              <a:rPr dirty="0" sz="1000" spc="-20">
                <a:latin typeface="Times New Roman"/>
                <a:cs typeface="Times New Roman"/>
              </a:rPr>
              <a:t>Dans le </a:t>
            </a:r>
            <a:r>
              <a:rPr dirty="0" sz="1000" spc="-10">
                <a:latin typeface="Times New Roman"/>
                <a:cs typeface="Times New Roman"/>
              </a:rPr>
              <a:t>premier </a:t>
            </a:r>
            <a:r>
              <a:rPr dirty="0" sz="1000" spc="-20">
                <a:latin typeface="Times New Roman"/>
                <a:cs typeface="Times New Roman"/>
              </a:rPr>
              <a:t>cas on </a:t>
            </a:r>
            <a:r>
              <a:rPr dirty="0" sz="1000" spc="-15">
                <a:latin typeface="Times New Roman"/>
                <a:cs typeface="Times New Roman"/>
              </a:rPr>
              <a:t>obéit à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15">
                <a:latin typeface="Times New Roman"/>
                <a:cs typeface="Times New Roman"/>
              </a:rPr>
              <a:t>nécessité naturelle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5">
                <a:latin typeface="Times New Roman"/>
                <a:cs typeface="Times New Roman"/>
              </a:rPr>
              <a:t>nourrir. </a:t>
            </a:r>
            <a:r>
              <a:rPr dirty="0" sz="1000" spc="-20">
                <a:latin typeface="Times New Roman"/>
                <a:cs typeface="Times New Roman"/>
              </a:rPr>
              <a:t>Dans le </a:t>
            </a:r>
            <a:r>
              <a:rPr dirty="0" sz="1000" spc="-15">
                <a:latin typeface="Times New Roman"/>
                <a:cs typeface="Times New Roman"/>
              </a:rPr>
              <a:t>second </a:t>
            </a:r>
            <a:r>
              <a:rPr dirty="0" sz="1000" spc="-20">
                <a:latin typeface="Times New Roman"/>
                <a:cs typeface="Times New Roman"/>
              </a:rPr>
              <a:t>on </a:t>
            </a:r>
            <a:r>
              <a:rPr dirty="0" sz="1000" spc="0">
                <a:latin typeface="Times New Roman"/>
                <a:cs typeface="Times New Roman"/>
              </a:rPr>
              <a:t>dif-  </a:t>
            </a:r>
            <a:r>
              <a:rPr dirty="0" sz="1000" spc="-10">
                <a:latin typeface="Times New Roman"/>
                <a:cs typeface="Times New Roman"/>
              </a:rPr>
              <a:t>fère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besoin, </a:t>
            </a:r>
            <a:r>
              <a:rPr dirty="0" sz="1000" spc="-20">
                <a:latin typeface="Times New Roman"/>
                <a:cs typeface="Times New Roman"/>
              </a:rPr>
              <a:t>on fait </a:t>
            </a:r>
            <a:r>
              <a:rPr dirty="0" sz="1000" spc="-25">
                <a:latin typeface="Times New Roman"/>
                <a:cs typeface="Times New Roman"/>
              </a:rPr>
              <a:t>œuvre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5">
                <a:latin typeface="Times New Roman"/>
                <a:cs typeface="Times New Roman"/>
              </a:rPr>
              <a:t>liberté </a:t>
            </a:r>
            <a:r>
              <a:rPr dirty="0" sz="1000" spc="-15">
                <a:latin typeface="Times New Roman"/>
                <a:cs typeface="Times New Roman"/>
              </a:rPr>
              <a:t>en contrôlant </a:t>
            </a:r>
            <a:r>
              <a:rPr dirty="0" sz="1000" spc="-20">
                <a:latin typeface="Times New Roman"/>
                <a:cs typeface="Times New Roman"/>
              </a:rPr>
              <a:t>ses  impulsions. Mais la </a:t>
            </a:r>
            <a:r>
              <a:rPr dirty="0" sz="1000" spc="-15">
                <a:latin typeface="Times New Roman"/>
                <a:cs typeface="Times New Roman"/>
              </a:rPr>
              <a:t>vraie </a:t>
            </a:r>
            <a:r>
              <a:rPr dirty="0" sz="1000" spc="-25">
                <a:latin typeface="Times New Roman"/>
                <a:cs typeface="Times New Roman"/>
              </a:rPr>
              <a:t>sagesse </a:t>
            </a:r>
            <a:r>
              <a:rPr dirty="0" sz="1000" spc="-15">
                <a:latin typeface="Times New Roman"/>
                <a:cs typeface="Times New Roman"/>
              </a:rPr>
              <a:t>est dans </a:t>
            </a:r>
            <a:r>
              <a:rPr dirty="0" sz="1000" spc="-25">
                <a:latin typeface="Times New Roman"/>
                <a:cs typeface="Times New Roman"/>
              </a:rPr>
              <a:t>l’indiﬀérence 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10">
                <a:latin typeface="Times New Roman"/>
                <a:cs typeface="Times New Roman"/>
              </a:rPr>
              <a:t>toute </a:t>
            </a:r>
            <a:r>
              <a:rPr dirty="0" sz="1000" spc="-15">
                <a:latin typeface="Times New Roman"/>
                <a:cs typeface="Times New Roman"/>
              </a:rPr>
              <a:t>représentation. </a:t>
            </a:r>
            <a:r>
              <a:rPr dirty="0" sz="1000" spc="-5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0">
                <a:latin typeface="Times New Roman"/>
                <a:cs typeface="Times New Roman"/>
              </a:rPr>
              <a:t>me </a:t>
            </a:r>
            <a:r>
              <a:rPr dirty="0" sz="1000" spc="-15">
                <a:latin typeface="Times New Roman"/>
                <a:cs typeface="Times New Roman"/>
              </a:rPr>
              <a:t>trouble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15">
                <a:latin typeface="Times New Roman"/>
                <a:cs typeface="Times New Roman"/>
              </a:rPr>
              <a:t>ne sont pas 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choses </a:t>
            </a:r>
            <a:r>
              <a:rPr dirty="0" sz="1000" spc="-15">
                <a:latin typeface="Times New Roman"/>
                <a:cs typeface="Times New Roman"/>
              </a:rPr>
              <a:t>mais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représentation que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40">
                <a:latin typeface="Times New Roman"/>
                <a:cs typeface="Times New Roman"/>
              </a:rPr>
              <a:t>m’en </a:t>
            </a:r>
            <a:r>
              <a:rPr dirty="0" sz="1000" spc="-20">
                <a:latin typeface="Times New Roman"/>
                <a:cs typeface="Times New Roman"/>
              </a:rPr>
              <a:t>fais. </a:t>
            </a:r>
            <a:r>
              <a:rPr dirty="0" sz="1000" spc="-15">
                <a:latin typeface="Times New Roman"/>
                <a:cs typeface="Times New Roman"/>
              </a:rPr>
              <a:t>Dési-  </a:t>
            </a:r>
            <a:r>
              <a:rPr dirty="0" sz="1000" spc="-5">
                <a:latin typeface="Times New Roman"/>
                <a:cs typeface="Times New Roman"/>
              </a:rPr>
              <a:t>rer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10">
                <a:latin typeface="Times New Roman"/>
                <a:cs typeface="Times New Roman"/>
              </a:rPr>
              <a:t>bon, </a:t>
            </a:r>
            <a:r>
              <a:rPr dirty="0" sz="1000" spc="-15">
                <a:latin typeface="Times New Roman"/>
                <a:cs typeface="Times New Roman"/>
              </a:rPr>
              <a:t>contrôler </a:t>
            </a:r>
            <a:r>
              <a:rPr dirty="0" sz="1000" spc="-20">
                <a:latin typeface="Times New Roman"/>
                <a:cs typeface="Times New Roman"/>
              </a:rPr>
              <a:t>ses impulsions, </a:t>
            </a:r>
            <a:r>
              <a:rPr dirty="0" sz="1000" spc="-15">
                <a:latin typeface="Times New Roman"/>
                <a:cs typeface="Times New Roman"/>
              </a:rPr>
              <a:t>exercer </a:t>
            </a:r>
            <a:r>
              <a:rPr dirty="0" sz="1000" spc="-20">
                <a:latin typeface="Times New Roman"/>
                <a:cs typeface="Times New Roman"/>
              </a:rPr>
              <a:t>son  </a:t>
            </a:r>
            <a:r>
              <a:rPr dirty="0" sz="1000" spc="-15">
                <a:latin typeface="Times New Roman"/>
                <a:cs typeface="Times New Roman"/>
              </a:rPr>
              <a:t>jugement sur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15">
                <a:latin typeface="Times New Roman"/>
                <a:cs typeface="Times New Roman"/>
              </a:rPr>
              <a:t>représentations,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trois moments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15">
                <a:latin typeface="Times New Roman"/>
                <a:cs typeface="Times New Roman"/>
              </a:rPr>
              <a:t>morale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d’Epictète.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8488235"/>
            <a:ext cx="266319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36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2.7	</a:t>
            </a:r>
            <a:r>
              <a:rPr dirty="0" sz="1200" b="1">
                <a:latin typeface="Times New Roman"/>
                <a:cs typeface="Times New Roman"/>
              </a:rPr>
              <a:t>Ils </a:t>
            </a:r>
            <a:r>
              <a:rPr dirty="0" sz="1200" spc="-5" b="1">
                <a:latin typeface="Times New Roman"/>
                <a:cs typeface="Times New Roman"/>
              </a:rPr>
              <a:t>disent : </a:t>
            </a:r>
            <a:r>
              <a:rPr dirty="0" sz="1200" b="1">
                <a:latin typeface="Times New Roman"/>
                <a:cs typeface="Times New Roman"/>
              </a:rPr>
              <a:t>Nous </a:t>
            </a:r>
            <a:r>
              <a:rPr dirty="0" sz="1200" spc="-10" b="1">
                <a:latin typeface="Times New Roman"/>
                <a:cs typeface="Times New Roman"/>
              </a:rPr>
              <a:t>le </a:t>
            </a:r>
            <a:r>
              <a:rPr dirty="0" sz="1200" spc="-15" b="1">
                <a:latin typeface="Times New Roman"/>
                <a:cs typeface="Times New Roman"/>
              </a:rPr>
              <a:t>ferons</a:t>
            </a:r>
            <a:r>
              <a:rPr dirty="0" sz="1200" spc="-6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demain…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700" y="8752619"/>
            <a:ext cx="2828290" cy="106299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répond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0"/>
              </a:spcBef>
            </a:pPr>
            <a:r>
              <a:rPr dirty="0" sz="1000" spc="-15">
                <a:latin typeface="Times New Roman"/>
                <a:cs typeface="Times New Roman"/>
              </a:rPr>
              <a:t>Nous </a:t>
            </a:r>
            <a:r>
              <a:rPr dirty="0" sz="1000" spc="-20">
                <a:latin typeface="Times New Roman"/>
                <a:cs typeface="Times New Roman"/>
              </a:rPr>
              <a:t>ressemblons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ceux qui </a:t>
            </a:r>
            <a:r>
              <a:rPr dirty="0" sz="1000" spc="-15">
                <a:latin typeface="Times New Roman"/>
                <a:cs typeface="Times New Roman"/>
              </a:rPr>
              <a:t>ont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grandes </a:t>
            </a:r>
            <a:r>
              <a:rPr dirty="0" sz="1000" spc="-25">
                <a:latin typeface="Times New Roman"/>
                <a:cs typeface="Times New Roman"/>
              </a:rPr>
              <a:t>provisions, 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demeurent </a:t>
            </a:r>
            <a:r>
              <a:rPr dirty="0" sz="1000" spc="-20">
                <a:latin typeface="Times New Roman"/>
                <a:cs typeface="Times New Roman"/>
              </a:rPr>
              <a:t>maigres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décharnés, </a:t>
            </a:r>
            <a:r>
              <a:rPr dirty="0" sz="1000" spc="-5">
                <a:latin typeface="Times New Roman"/>
                <a:cs typeface="Times New Roman"/>
              </a:rPr>
              <a:t>parce </a:t>
            </a:r>
            <a:r>
              <a:rPr dirty="0" sz="1000" spc="-15">
                <a:latin typeface="Times New Roman"/>
                <a:cs typeface="Times New Roman"/>
              </a:rPr>
              <a:t>qu'ils ne  </a:t>
            </a:r>
            <a:r>
              <a:rPr dirty="0" sz="1000" spc="-50">
                <a:latin typeface="Times New Roman"/>
                <a:cs typeface="Times New Roman"/>
              </a:rPr>
              <a:t>s’en </a:t>
            </a:r>
            <a:r>
              <a:rPr dirty="0" sz="1000" spc="-15">
                <a:latin typeface="Times New Roman"/>
                <a:cs typeface="Times New Roman"/>
              </a:rPr>
              <a:t>nourrissent </a:t>
            </a:r>
            <a:r>
              <a:rPr dirty="0" sz="1000" spc="-10">
                <a:latin typeface="Times New Roman"/>
                <a:cs typeface="Times New Roman"/>
              </a:rPr>
              <a:t>point. </a:t>
            </a:r>
            <a:r>
              <a:rPr dirty="0" sz="1000" spc="-15">
                <a:latin typeface="Times New Roman"/>
                <a:cs typeface="Times New Roman"/>
              </a:rPr>
              <a:t>Nous </a:t>
            </a:r>
            <a:r>
              <a:rPr dirty="0" sz="1000" spc="-35">
                <a:latin typeface="Times New Roman"/>
                <a:cs typeface="Times New Roman"/>
              </a:rPr>
              <a:t>avons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beaux </a:t>
            </a:r>
            <a:r>
              <a:rPr dirty="0" sz="1000" spc="-10">
                <a:latin typeface="Times New Roman"/>
                <a:cs typeface="Times New Roman"/>
              </a:rPr>
              <a:t>préceptes,</a:t>
            </a:r>
            <a:r>
              <a:rPr dirty="0" sz="1000" spc="-18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20">
                <a:latin typeface="Times New Roman"/>
                <a:cs typeface="Times New Roman"/>
              </a:rPr>
              <a:t>belles </a:t>
            </a:r>
            <a:r>
              <a:rPr dirty="0" sz="1000" spc="-15">
                <a:latin typeface="Times New Roman"/>
                <a:cs typeface="Times New Roman"/>
              </a:rPr>
              <a:t>maximes, mais </a:t>
            </a:r>
            <a:r>
              <a:rPr dirty="0" sz="1000" spc="-5">
                <a:latin typeface="Times New Roman"/>
                <a:cs typeface="Times New Roman"/>
              </a:rPr>
              <a:t>c'est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10">
                <a:latin typeface="Times New Roman"/>
                <a:cs typeface="Times New Roman"/>
              </a:rPr>
              <a:t>discourir,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non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pour 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pratiquer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;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actions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démentent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paroles.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Nous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30573" y="901662"/>
            <a:ext cx="2828290" cy="191071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20">
                <a:latin typeface="Times New Roman"/>
                <a:cs typeface="Times New Roman"/>
              </a:rPr>
              <a:t>sommes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encore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des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hommes,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nous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voulons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0">
                <a:latin typeface="Times New Roman"/>
                <a:cs typeface="Times New Roman"/>
              </a:rPr>
              <a:t>jouer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  </a:t>
            </a:r>
            <a:r>
              <a:rPr dirty="0" sz="1000" spc="-15">
                <a:latin typeface="Times New Roman"/>
                <a:cs typeface="Times New Roman"/>
              </a:rPr>
              <a:t>rôle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philosophes. </a:t>
            </a:r>
            <a:r>
              <a:rPr dirty="0" sz="1000" spc="-5">
                <a:latin typeface="Times New Roman"/>
                <a:cs typeface="Times New Roman"/>
              </a:rPr>
              <a:t>Le </a:t>
            </a:r>
            <a:r>
              <a:rPr dirty="0" sz="1000" spc="-20">
                <a:latin typeface="Times New Roman"/>
                <a:cs typeface="Times New Roman"/>
              </a:rPr>
              <a:t>fardeau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5">
                <a:latin typeface="Times New Roman"/>
                <a:cs typeface="Times New Roman"/>
              </a:rPr>
              <a:t>trop </a:t>
            </a:r>
            <a:r>
              <a:rPr dirty="0" sz="1000" spc="-15">
                <a:latin typeface="Times New Roman"/>
                <a:cs typeface="Times New Roman"/>
              </a:rPr>
              <a:t>lourd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20">
                <a:latin typeface="Times New Roman"/>
                <a:cs typeface="Times New Roman"/>
              </a:rPr>
              <a:t>nous.  </a:t>
            </a:r>
            <a:r>
              <a:rPr dirty="0" sz="1000" spc="-5">
                <a:latin typeface="Times New Roman"/>
                <a:cs typeface="Times New Roman"/>
              </a:rPr>
              <a:t>C'est </a:t>
            </a:r>
            <a:r>
              <a:rPr dirty="0" sz="1000" spc="-10">
                <a:latin typeface="Times New Roman"/>
                <a:cs typeface="Times New Roman"/>
              </a:rPr>
              <a:t>comme </a:t>
            </a:r>
            <a:r>
              <a:rPr dirty="0" sz="1000" spc="-20">
                <a:latin typeface="Times New Roman"/>
                <a:cs typeface="Times New Roman"/>
              </a:rPr>
              <a:t>si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10">
                <a:latin typeface="Times New Roman"/>
                <a:cs typeface="Times New Roman"/>
              </a:rPr>
              <a:t>homme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0">
                <a:latin typeface="Times New Roman"/>
                <a:cs typeface="Times New Roman"/>
              </a:rPr>
              <a:t>n'aurait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force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5">
                <a:latin typeface="Times New Roman"/>
                <a:cs typeface="Times New Roman"/>
              </a:rPr>
              <a:t>porter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20">
                <a:latin typeface="Times New Roman"/>
                <a:cs typeface="Times New Roman"/>
              </a:rPr>
              <a:t>poids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deux livres, </a:t>
            </a:r>
            <a:r>
              <a:rPr dirty="0" sz="1000" spc="-10">
                <a:latin typeface="Times New Roman"/>
                <a:cs typeface="Times New Roman"/>
              </a:rPr>
              <a:t>entreprenait de </a:t>
            </a:r>
            <a:r>
              <a:rPr dirty="0" sz="1000" spc="-5">
                <a:latin typeface="Times New Roman"/>
                <a:cs typeface="Times New Roman"/>
              </a:rPr>
              <a:t>porter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10">
                <a:latin typeface="Times New Roman"/>
                <a:cs typeface="Times New Roman"/>
              </a:rPr>
              <a:t>pierre d'Ajax.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75"/>
              </a:spcBef>
            </a:pPr>
            <a:r>
              <a:rPr dirty="0" sz="1000" spc="-25">
                <a:latin typeface="Times New Roman"/>
                <a:cs typeface="Times New Roman"/>
              </a:rPr>
              <a:t>Selon </a:t>
            </a:r>
            <a:r>
              <a:rPr dirty="0" sz="1000" spc="-15">
                <a:latin typeface="Times New Roman"/>
                <a:cs typeface="Times New Roman"/>
              </a:rPr>
              <a:t>l'Odyssée, après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5">
                <a:latin typeface="Times New Roman"/>
                <a:cs typeface="Times New Roman"/>
              </a:rPr>
              <a:t>mort </a:t>
            </a:r>
            <a:r>
              <a:rPr dirty="0" sz="1000" spc="-15">
                <a:latin typeface="Times New Roman"/>
                <a:cs typeface="Times New Roman"/>
              </a:rPr>
              <a:t>d'Achille, Ajax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5">
                <a:latin typeface="Times New Roman"/>
                <a:cs typeface="Times New Roman"/>
              </a:rPr>
              <a:t>Ulysse  </a:t>
            </a:r>
            <a:r>
              <a:rPr dirty="0" sz="1000" spc="-15">
                <a:latin typeface="Times New Roman"/>
                <a:cs typeface="Times New Roman"/>
              </a:rPr>
              <a:t>se disputèrent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0">
                <a:latin typeface="Times New Roman"/>
                <a:cs typeface="Times New Roman"/>
              </a:rPr>
              <a:t>armes de ce dernier. </a:t>
            </a:r>
            <a:r>
              <a:rPr dirty="0" sz="1000" spc="-15">
                <a:latin typeface="Times New Roman"/>
                <a:cs typeface="Times New Roman"/>
              </a:rPr>
              <a:t>Suite à </a:t>
            </a:r>
            <a:r>
              <a:rPr dirty="0" sz="1000" spc="-20">
                <a:latin typeface="Times New Roman"/>
                <a:cs typeface="Times New Roman"/>
              </a:rPr>
              <a:t>sa </a:t>
            </a:r>
            <a:r>
              <a:rPr dirty="0" sz="1000" spc="-15">
                <a:latin typeface="Times New Roman"/>
                <a:cs typeface="Times New Roman"/>
              </a:rPr>
              <a:t>défaite,  Ajax </a:t>
            </a:r>
            <a:r>
              <a:rPr dirty="0" sz="1000" spc="-10">
                <a:latin typeface="Times New Roman"/>
                <a:cs typeface="Times New Roman"/>
              </a:rPr>
              <a:t>fut frappé de </a:t>
            </a:r>
            <a:r>
              <a:rPr dirty="0" sz="1000" spc="-15">
                <a:latin typeface="Times New Roman"/>
                <a:cs typeface="Times New Roman"/>
              </a:rPr>
              <a:t>folie, </a:t>
            </a:r>
            <a:r>
              <a:rPr dirty="0" sz="1000" spc="-20">
                <a:latin typeface="Times New Roman"/>
                <a:cs typeface="Times New Roman"/>
              </a:rPr>
              <a:t>si </a:t>
            </a:r>
            <a:r>
              <a:rPr dirty="0" sz="1000" spc="-15">
                <a:latin typeface="Times New Roman"/>
                <a:cs typeface="Times New Roman"/>
              </a:rPr>
              <a:t>bien </a:t>
            </a:r>
            <a:r>
              <a:rPr dirty="0" sz="1000" spc="-10">
                <a:latin typeface="Times New Roman"/>
                <a:cs typeface="Times New Roman"/>
              </a:rPr>
              <a:t>qu'il </a:t>
            </a:r>
            <a:r>
              <a:rPr dirty="0" sz="1000" spc="-15">
                <a:latin typeface="Times New Roman"/>
                <a:cs typeface="Times New Roman"/>
              </a:rPr>
              <a:t>massacra </a:t>
            </a:r>
            <a:r>
              <a:rPr dirty="0" sz="1000" spc="-10">
                <a:latin typeface="Times New Roman"/>
                <a:cs typeface="Times New Roman"/>
              </a:rPr>
              <a:t>tout </a:t>
            </a:r>
            <a:r>
              <a:rPr dirty="0" sz="1000" spc="-15">
                <a:latin typeface="Times New Roman"/>
                <a:cs typeface="Times New Roman"/>
              </a:rPr>
              <a:t>un  troupeau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moutons </a:t>
            </a:r>
            <a:r>
              <a:rPr dirty="0" sz="1000" spc="-10">
                <a:latin typeface="Times New Roman"/>
                <a:cs typeface="Times New Roman"/>
              </a:rPr>
              <a:t>qu'il </a:t>
            </a:r>
            <a:r>
              <a:rPr dirty="0" sz="1000" spc="-15">
                <a:latin typeface="Times New Roman"/>
                <a:cs typeface="Times New Roman"/>
              </a:rPr>
              <a:t>prenait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20">
                <a:latin typeface="Times New Roman"/>
                <a:cs typeface="Times New Roman"/>
              </a:rPr>
              <a:t>son </a:t>
            </a:r>
            <a:r>
              <a:rPr dirty="0" sz="1000" spc="-25">
                <a:latin typeface="Times New Roman"/>
                <a:cs typeface="Times New Roman"/>
              </a:rPr>
              <a:t>rival </a:t>
            </a:r>
            <a:r>
              <a:rPr dirty="0" sz="1000" spc="-15">
                <a:latin typeface="Times New Roman"/>
                <a:cs typeface="Times New Roman"/>
              </a:rPr>
              <a:t>accom-  </a:t>
            </a:r>
            <a:r>
              <a:rPr dirty="0" sz="1000" spc="-20">
                <a:latin typeface="Times New Roman"/>
                <a:cs typeface="Times New Roman"/>
              </a:rPr>
              <a:t>pagné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15">
                <a:latin typeface="Times New Roman"/>
                <a:cs typeface="Times New Roman"/>
              </a:rPr>
              <a:t>hommes. </a:t>
            </a:r>
            <a:r>
              <a:rPr dirty="0" sz="1000" spc="-20">
                <a:latin typeface="Times New Roman"/>
                <a:cs typeface="Times New Roman"/>
              </a:rPr>
              <a:t>Accablé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honte </a:t>
            </a:r>
            <a:r>
              <a:rPr dirty="0" sz="1000" spc="-15">
                <a:latin typeface="Times New Roman"/>
                <a:cs typeface="Times New Roman"/>
              </a:rPr>
              <a:t>lorsqu'il </a:t>
            </a:r>
            <a:r>
              <a:rPr dirty="0" sz="1000" spc="-5">
                <a:latin typeface="Times New Roman"/>
                <a:cs typeface="Times New Roman"/>
              </a:rPr>
              <a:t>re-  </a:t>
            </a:r>
            <a:r>
              <a:rPr dirty="0" sz="1000" spc="-20">
                <a:latin typeface="Times New Roman"/>
                <a:cs typeface="Times New Roman"/>
              </a:rPr>
              <a:t>trouva ses </a:t>
            </a:r>
            <a:r>
              <a:rPr dirty="0" sz="1000" spc="-15">
                <a:latin typeface="Times New Roman"/>
                <a:cs typeface="Times New Roman"/>
              </a:rPr>
              <a:t>esprits,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15">
                <a:latin typeface="Times New Roman"/>
                <a:cs typeface="Times New Roman"/>
              </a:rPr>
              <a:t>planta </a:t>
            </a:r>
            <a:r>
              <a:rPr dirty="0" sz="1000" spc="-20">
                <a:latin typeface="Times New Roman"/>
                <a:cs typeface="Times New Roman"/>
              </a:rPr>
              <a:t>son </a:t>
            </a:r>
            <a:r>
              <a:rPr dirty="0" sz="1000" spc="-5">
                <a:latin typeface="Times New Roman"/>
                <a:cs typeface="Times New Roman"/>
              </a:rPr>
              <a:t>épée </a:t>
            </a:r>
            <a:r>
              <a:rPr dirty="0" sz="1000" spc="-15">
                <a:latin typeface="Times New Roman"/>
                <a:cs typeface="Times New Roman"/>
              </a:rPr>
              <a:t>dans un </a:t>
            </a:r>
            <a:r>
              <a:rPr dirty="0" sz="1000" spc="-10">
                <a:latin typeface="Times New Roman"/>
                <a:cs typeface="Times New Roman"/>
              </a:rPr>
              <a:t>rocher </a:t>
            </a:r>
            <a:r>
              <a:rPr dirty="0" sz="1000" spc="-20">
                <a:latin typeface="Times New Roman"/>
                <a:cs typeface="Times New Roman"/>
              </a:rPr>
              <a:t>puis  </a:t>
            </a:r>
            <a:r>
              <a:rPr dirty="0" sz="1000" spc="-30">
                <a:latin typeface="Times New Roman"/>
                <a:cs typeface="Times New Roman"/>
              </a:rPr>
              <a:t>s’empala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dessu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57065" y="2941916"/>
            <a:ext cx="27019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065" indent="-126364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39700" algn="l"/>
              </a:tabLst>
            </a:pPr>
            <a:r>
              <a:rPr dirty="0" sz="1000" spc="-10">
                <a:latin typeface="Times New Roman"/>
                <a:cs typeface="Times New Roman"/>
              </a:rPr>
              <a:t>Comprendre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0">
                <a:latin typeface="Times New Roman"/>
                <a:cs typeface="Times New Roman"/>
              </a:rPr>
              <a:t>On </a:t>
            </a:r>
            <a:r>
              <a:rPr dirty="0" sz="1000" spc="-20">
                <a:latin typeface="Times New Roman"/>
                <a:cs typeface="Times New Roman"/>
              </a:rPr>
              <a:t>fait des </a:t>
            </a:r>
            <a:r>
              <a:rPr dirty="0" sz="1000" spc="-25">
                <a:latin typeface="Times New Roman"/>
                <a:cs typeface="Times New Roman"/>
              </a:rPr>
              <a:t>provisions </a:t>
            </a:r>
            <a:r>
              <a:rPr dirty="0" sz="1000" spc="-5">
                <a:latin typeface="Times New Roman"/>
                <a:cs typeface="Times New Roman"/>
              </a:rPr>
              <a:t>car </a:t>
            </a:r>
            <a:r>
              <a:rPr dirty="0" sz="1000" spc="-20">
                <a:latin typeface="Times New Roman"/>
                <a:cs typeface="Times New Roman"/>
              </a:rPr>
              <a:t>on</a:t>
            </a:r>
            <a:r>
              <a:rPr dirty="0" sz="1000" spc="10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cherche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30573" y="3093809"/>
            <a:ext cx="2828290" cy="672210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6543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5">
                <a:latin typeface="Times New Roman"/>
                <a:cs typeface="Times New Roman"/>
              </a:rPr>
              <a:t>maîtriser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5">
                <a:latin typeface="Times New Roman"/>
                <a:cs typeface="Times New Roman"/>
              </a:rPr>
              <a:t>futur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10">
                <a:latin typeface="Times New Roman"/>
                <a:cs typeface="Times New Roman"/>
              </a:rPr>
              <a:t>redoute.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 spc="-15">
                <a:latin typeface="Times New Roman"/>
                <a:cs typeface="Times New Roman"/>
              </a:rPr>
              <a:t>ne manquer  </a:t>
            </a:r>
            <a:r>
              <a:rPr dirty="0" sz="1000" spc="-10">
                <a:latin typeface="Times New Roman"/>
                <a:cs typeface="Times New Roman"/>
              </a:rPr>
              <a:t>de rien, </a:t>
            </a:r>
            <a:r>
              <a:rPr dirty="0" sz="1000" spc="-25">
                <a:latin typeface="Times New Roman"/>
                <a:cs typeface="Times New Roman"/>
              </a:rPr>
              <a:t>au </a:t>
            </a:r>
            <a:r>
              <a:rPr dirty="0" sz="1000" spc="-20">
                <a:latin typeface="Times New Roman"/>
                <a:cs typeface="Times New Roman"/>
              </a:rPr>
              <a:t>cas </a:t>
            </a:r>
            <a:r>
              <a:rPr dirty="0" sz="1000" spc="-15">
                <a:latin typeface="Times New Roman"/>
                <a:cs typeface="Times New Roman"/>
              </a:rPr>
              <a:t>où…mais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peur de </a:t>
            </a:r>
            <a:r>
              <a:rPr dirty="0" sz="1000" spc="-35">
                <a:latin typeface="Times New Roman"/>
                <a:cs typeface="Times New Roman"/>
              </a:rPr>
              <a:t>l’avenir </a:t>
            </a:r>
            <a:r>
              <a:rPr dirty="0" sz="1000" spc="-10">
                <a:latin typeface="Times New Roman"/>
                <a:cs typeface="Times New Roman"/>
              </a:rPr>
              <a:t>rend in-  </a:t>
            </a:r>
            <a:r>
              <a:rPr dirty="0" sz="1000" spc="-15">
                <a:latin typeface="Times New Roman"/>
                <a:cs typeface="Times New Roman"/>
              </a:rPr>
              <a:t>capable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5">
                <a:latin typeface="Times New Roman"/>
                <a:cs typeface="Times New Roman"/>
              </a:rPr>
              <a:t>vivre au </a:t>
            </a:r>
            <a:r>
              <a:rPr dirty="0" sz="1000" spc="-10">
                <a:latin typeface="Times New Roman"/>
                <a:cs typeface="Times New Roman"/>
              </a:rPr>
              <a:t>présent. On </a:t>
            </a:r>
            <a:r>
              <a:rPr dirty="0" sz="1000" spc="-20">
                <a:latin typeface="Times New Roman"/>
                <a:cs typeface="Times New Roman"/>
              </a:rPr>
              <a:t>prévoit le </a:t>
            </a:r>
            <a:r>
              <a:rPr dirty="0" sz="1000" spc="-5">
                <a:latin typeface="Times New Roman"/>
                <a:cs typeface="Times New Roman"/>
              </a:rPr>
              <a:t>futur et  </a:t>
            </a:r>
            <a:r>
              <a:rPr dirty="0" sz="1000" spc="-20">
                <a:latin typeface="Times New Roman"/>
                <a:cs typeface="Times New Roman"/>
              </a:rPr>
              <a:t>oublie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5">
                <a:latin typeface="Times New Roman"/>
                <a:cs typeface="Times New Roman"/>
              </a:rPr>
              <a:t>vivre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temps </a:t>
            </a:r>
            <a:r>
              <a:rPr dirty="0" sz="1000" spc="-15">
                <a:latin typeface="Times New Roman"/>
                <a:cs typeface="Times New Roman"/>
              </a:rPr>
              <a:t>en cours…Dès </a:t>
            </a:r>
            <a:r>
              <a:rPr dirty="0" sz="1000" spc="-20">
                <a:latin typeface="Times New Roman"/>
                <a:cs typeface="Times New Roman"/>
              </a:rPr>
              <a:t>lors </a:t>
            </a:r>
            <a:r>
              <a:rPr dirty="0" sz="1000" spc="-30">
                <a:latin typeface="Times New Roman"/>
                <a:cs typeface="Times New Roman"/>
              </a:rPr>
              <a:t>l’absur-  </a:t>
            </a:r>
            <a:r>
              <a:rPr dirty="0" sz="1000" spc="-10">
                <a:latin typeface="Times New Roman"/>
                <a:cs typeface="Times New Roman"/>
              </a:rPr>
              <a:t>dité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10">
                <a:latin typeface="Times New Roman"/>
                <a:cs typeface="Times New Roman"/>
              </a:rPr>
              <a:t>de mourir de </a:t>
            </a:r>
            <a:r>
              <a:rPr dirty="0" sz="1000" spc="-15">
                <a:latin typeface="Times New Roman"/>
                <a:cs typeface="Times New Roman"/>
              </a:rPr>
              <a:t>faim </a:t>
            </a:r>
            <a:r>
              <a:rPr dirty="0" sz="1000" spc="-20">
                <a:latin typeface="Times New Roman"/>
                <a:cs typeface="Times New Roman"/>
              </a:rPr>
              <a:t>alors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quoi  manger.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trop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craindre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temps,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on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ﬁnit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par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en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sor-  </a:t>
            </a:r>
            <a:r>
              <a:rPr dirty="0" sz="1000">
                <a:latin typeface="Times New Roman"/>
                <a:cs typeface="Times New Roman"/>
              </a:rPr>
              <a:t>tir.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1190"/>
              </a:spcBef>
            </a:pPr>
            <a:r>
              <a:rPr dirty="0" sz="1000" spc="-5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même </a:t>
            </a:r>
            <a:r>
              <a:rPr dirty="0" sz="1000" spc="-20">
                <a:latin typeface="Times New Roman"/>
                <a:cs typeface="Times New Roman"/>
              </a:rPr>
              <a:t>façon nous disposons des </a:t>
            </a:r>
            <a:r>
              <a:rPr dirty="0" sz="1000" spc="-25">
                <a:latin typeface="Times New Roman"/>
                <a:cs typeface="Times New Roman"/>
              </a:rPr>
              <a:t>règles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mo-  rale </a:t>
            </a:r>
            <a:r>
              <a:rPr dirty="0" sz="1000" spc="-15">
                <a:latin typeface="Times New Roman"/>
                <a:cs typeface="Times New Roman"/>
              </a:rPr>
              <a:t>mais </a:t>
            </a:r>
            <a:r>
              <a:rPr dirty="0" sz="1000" spc="-10">
                <a:latin typeface="Times New Roman"/>
                <a:cs typeface="Times New Roman"/>
              </a:rPr>
              <a:t>comme </a:t>
            </a:r>
            <a:r>
              <a:rPr dirty="0" sz="1000" spc="-30">
                <a:latin typeface="Times New Roman"/>
                <a:cs typeface="Times New Roman"/>
              </a:rPr>
              <a:t>l’homme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0">
                <a:latin typeface="Times New Roman"/>
                <a:cs typeface="Times New Roman"/>
              </a:rPr>
              <a:t>meurt de</a:t>
            </a:r>
            <a:r>
              <a:rPr dirty="0" sz="1000" spc="-18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faim, </a:t>
            </a:r>
            <a:r>
              <a:rPr dirty="0" sz="1000" spc="-20">
                <a:latin typeface="Times New Roman"/>
                <a:cs typeface="Times New Roman"/>
              </a:rPr>
              <a:t>nous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25">
                <a:latin typeface="Times New Roman"/>
                <a:cs typeface="Times New Roman"/>
              </a:rPr>
              <a:t>les  </a:t>
            </a:r>
            <a:r>
              <a:rPr dirty="0" sz="1000" spc="-20">
                <a:latin typeface="Times New Roman"/>
                <a:cs typeface="Times New Roman"/>
              </a:rPr>
              <a:t>assimilons </a:t>
            </a:r>
            <a:r>
              <a:rPr dirty="0" sz="1000" spc="-10">
                <a:latin typeface="Times New Roman"/>
                <a:cs typeface="Times New Roman"/>
              </a:rPr>
              <a:t>pas, même </a:t>
            </a:r>
            <a:r>
              <a:rPr dirty="0" sz="1000" spc="-20">
                <a:latin typeface="Times New Roman"/>
                <a:cs typeface="Times New Roman"/>
              </a:rPr>
              <a:t>si </a:t>
            </a:r>
            <a:r>
              <a:rPr dirty="0" sz="1000" spc="-25">
                <a:latin typeface="Times New Roman"/>
                <a:cs typeface="Times New Roman"/>
              </a:rPr>
              <a:t>elles </a:t>
            </a:r>
            <a:r>
              <a:rPr dirty="0" sz="1000" spc="-15">
                <a:latin typeface="Times New Roman"/>
                <a:cs typeface="Times New Roman"/>
              </a:rPr>
              <a:t>sont là. Nous ne </a:t>
            </a:r>
            <a:r>
              <a:rPr dirty="0" sz="1000" spc="-25">
                <a:latin typeface="Times New Roman"/>
                <a:cs typeface="Times New Roman"/>
              </a:rPr>
              <a:t>les faisons 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nôtres.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pourtant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nous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en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disposons…Nous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sommes  </a:t>
            </a:r>
            <a:r>
              <a:rPr dirty="0" sz="1000" spc="-5">
                <a:latin typeface="Times New Roman"/>
                <a:cs typeface="Times New Roman"/>
              </a:rPr>
              <a:t>trop </a:t>
            </a:r>
            <a:r>
              <a:rPr dirty="0" sz="1000" spc="-15">
                <a:latin typeface="Times New Roman"/>
                <a:cs typeface="Times New Roman"/>
              </a:rPr>
              <a:t>occupés à </a:t>
            </a:r>
            <a:r>
              <a:rPr dirty="0" sz="1000" spc="-30">
                <a:latin typeface="Times New Roman"/>
                <a:cs typeface="Times New Roman"/>
              </a:rPr>
              <a:t>l’instant </a:t>
            </a:r>
            <a:r>
              <a:rPr dirty="0" sz="1000" spc="-15">
                <a:latin typeface="Times New Roman"/>
                <a:cs typeface="Times New Roman"/>
              </a:rPr>
              <a:t>présent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20">
                <a:latin typeface="Times New Roman"/>
                <a:cs typeface="Times New Roman"/>
              </a:rPr>
              <a:t>nous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10">
                <a:latin typeface="Times New Roman"/>
                <a:cs typeface="Times New Roman"/>
              </a:rPr>
              <a:t>préoccuper.  </a:t>
            </a:r>
            <a:r>
              <a:rPr dirty="0" sz="1000" spc="-20">
                <a:latin typeface="Times New Roman"/>
                <a:cs typeface="Times New Roman"/>
              </a:rPr>
              <a:t>Elles </a:t>
            </a:r>
            <a:r>
              <a:rPr dirty="0" sz="1000" spc="-15">
                <a:latin typeface="Times New Roman"/>
                <a:cs typeface="Times New Roman"/>
              </a:rPr>
              <a:t>demeurent extérieures à </a:t>
            </a:r>
            <a:r>
              <a:rPr dirty="0" sz="1000" spc="-20">
                <a:latin typeface="Times New Roman"/>
                <a:cs typeface="Times New Roman"/>
              </a:rPr>
              <a:t>nous. Ainsi la </a:t>
            </a:r>
            <a:r>
              <a:rPr dirty="0" sz="1000" spc="-15">
                <a:latin typeface="Times New Roman"/>
                <a:cs typeface="Times New Roman"/>
              </a:rPr>
              <a:t>vraie morale 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15">
                <a:latin typeface="Times New Roman"/>
                <a:cs typeface="Times New Roman"/>
              </a:rPr>
              <a:t>pas que </a:t>
            </a:r>
            <a:r>
              <a:rPr dirty="0" sz="1000" spc="-20">
                <a:latin typeface="Times New Roman"/>
                <a:cs typeface="Times New Roman"/>
              </a:rPr>
              <a:t>la connaissance des règles, elle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10">
                <a:latin typeface="Times New Roman"/>
                <a:cs typeface="Times New Roman"/>
              </a:rPr>
              <a:t>mise </a:t>
            </a:r>
            <a:r>
              <a:rPr dirty="0" sz="1000" spc="-15">
                <a:latin typeface="Times New Roman"/>
                <a:cs typeface="Times New Roman"/>
              </a:rPr>
              <a:t>en  </a:t>
            </a:r>
            <a:r>
              <a:rPr dirty="0" sz="1000" spc="-20">
                <a:latin typeface="Times New Roman"/>
                <a:cs typeface="Times New Roman"/>
              </a:rPr>
              <a:t>application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ses règles. </a:t>
            </a:r>
            <a:r>
              <a:rPr dirty="0" sz="1000" spc="-10">
                <a:latin typeface="Times New Roman"/>
                <a:cs typeface="Times New Roman"/>
              </a:rPr>
              <a:t>Leur attitude </a:t>
            </a:r>
            <a:r>
              <a:rPr dirty="0" sz="1000" spc="-15">
                <a:latin typeface="Times New Roman"/>
                <a:cs typeface="Times New Roman"/>
              </a:rPr>
              <a:t>manifeste </a:t>
            </a:r>
            <a:r>
              <a:rPr dirty="0" sz="1000" spc="-20">
                <a:latin typeface="Times New Roman"/>
                <a:cs typeface="Times New Roman"/>
              </a:rPr>
              <a:t>orgueil,  </a:t>
            </a:r>
            <a:r>
              <a:rPr dirty="0" sz="1000" spc="-15">
                <a:latin typeface="Times New Roman"/>
                <a:cs typeface="Times New Roman"/>
              </a:rPr>
              <a:t>démesure,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suﬃsance,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plaisir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du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discours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l’art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par-  </a:t>
            </a:r>
            <a:r>
              <a:rPr dirty="0" sz="1000" spc="-10">
                <a:latin typeface="Times New Roman"/>
                <a:cs typeface="Times New Roman"/>
              </a:rPr>
              <a:t>ler.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30">
                <a:latin typeface="Times New Roman"/>
                <a:cs typeface="Times New Roman"/>
              </a:rPr>
              <a:t>ﬁn </a:t>
            </a:r>
            <a:r>
              <a:rPr dirty="0" sz="1000" spc="-25">
                <a:latin typeface="Times New Roman"/>
                <a:cs typeface="Times New Roman"/>
              </a:rPr>
              <a:t>ils </a:t>
            </a:r>
            <a:r>
              <a:rPr dirty="0" sz="1000" spc="-20">
                <a:latin typeface="Times New Roman"/>
                <a:cs typeface="Times New Roman"/>
              </a:rPr>
              <a:t>ﬁnissent </a:t>
            </a:r>
            <a:r>
              <a:rPr dirty="0" sz="1000" spc="-15">
                <a:latin typeface="Times New Roman"/>
                <a:cs typeface="Times New Roman"/>
              </a:rPr>
              <a:t>écrasés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0">
                <a:latin typeface="Times New Roman"/>
                <a:cs typeface="Times New Roman"/>
              </a:rPr>
              <a:t>le poids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leurs </a:t>
            </a:r>
            <a:r>
              <a:rPr dirty="0" sz="1000" spc="-5">
                <a:latin typeface="Times New Roman"/>
                <a:cs typeface="Times New Roman"/>
              </a:rPr>
              <a:t>bê-  </a:t>
            </a:r>
            <a:r>
              <a:rPr dirty="0" sz="1000" spc="-15">
                <a:latin typeface="Times New Roman"/>
                <a:cs typeface="Times New Roman"/>
              </a:rPr>
              <a:t>tises, </a:t>
            </a:r>
            <a:r>
              <a:rPr dirty="0" sz="1000" spc="-5">
                <a:latin typeface="Times New Roman"/>
                <a:cs typeface="Times New Roman"/>
              </a:rPr>
              <a:t>tant </a:t>
            </a:r>
            <a:r>
              <a:rPr dirty="0" sz="1000" spc="-25">
                <a:latin typeface="Times New Roman"/>
                <a:cs typeface="Times New Roman"/>
              </a:rPr>
              <a:t>ils </a:t>
            </a:r>
            <a:r>
              <a:rPr dirty="0" sz="1000" spc="-15">
                <a:latin typeface="Times New Roman"/>
                <a:cs typeface="Times New Roman"/>
              </a:rPr>
              <a:t>sont </a:t>
            </a:r>
            <a:r>
              <a:rPr dirty="0" sz="1000" spc="-30">
                <a:latin typeface="Times New Roman"/>
                <a:cs typeface="Times New Roman"/>
              </a:rPr>
              <a:t>d’abord </a:t>
            </a:r>
            <a:r>
              <a:rPr dirty="0" sz="1000" spc="-35">
                <a:latin typeface="Times New Roman"/>
                <a:cs typeface="Times New Roman"/>
              </a:rPr>
              <a:t>aveugles </a:t>
            </a:r>
            <a:r>
              <a:rPr dirty="0" sz="1000" spc="-15">
                <a:latin typeface="Times New Roman"/>
                <a:cs typeface="Times New Roman"/>
              </a:rPr>
              <a:t>sur </a:t>
            </a:r>
            <a:r>
              <a:rPr dirty="0" sz="1000" spc="-20">
                <a:latin typeface="Times New Roman"/>
                <a:cs typeface="Times New Roman"/>
              </a:rPr>
              <a:t>leurs </a:t>
            </a:r>
            <a:r>
              <a:rPr dirty="0" sz="1000" spc="-15">
                <a:latin typeface="Times New Roman"/>
                <a:cs typeface="Times New Roman"/>
              </a:rPr>
              <a:t>limites.</a:t>
            </a:r>
            <a:r>
              <a:rPr dirty="0" sz="1000" spc="-13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Seule  </a:t>
            </a:r>
            <a:r>
              <a:rPr dirty="0" sz="1000" spc="-35">
                <a:latin typeface="Times New Roman"/>
                <a:cs typeface="Times New Roman"/>
              </a:rPr>
              <a:t>l’action </a:t>
            </a:r>
            <a:r>
              <a:rPr dirty="0" sz="1000" spc="-15">
                <a:latin typeface="Times New Roman"/>
                <a:cs typeface="Times New Roman"/>
              </a:rPr>
              <a:t>légitime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25">
                <a:latin typeface="Times New Roman"/>
                <a:cs typeface="Times New Roman"/>
              </a:rPr>
              <a:t>valeur </a:t>
            </a:r>
            <a:r>
              <a:rPr dirty="0" sz="1000" spc="-15">
                <a:latin typeface="Times New Roman"/>
                <a:cs typeface="Times New Roman"/>
              </a:rPr>
              <a:t>morale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9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quelqu’un……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445"/>
              </a:spcBef>
            </a:pPr>
            <a:r>
              <a:rPr dirty="0" sz="1000" spc="-1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morale est action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nullement </a:t>
            </a:r>
            <a:r>
              <a:rPr dirty="0" sz="1000" spc="-15">
                <a:latin typeface="Times New Roman"/>
                <a:cs typeface="Times New Roman"/>
              </a:rPr>
              <a:t>beau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discours.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0"/>
              </a:spcBef>
            </a:pPr>
            <a:r>
              <a:rPr dirty="0" sz="1000" spc="-20">
                <a:latin typeface="Times New Roman"/>
                <a:cs typeface="Times New Roman"/>
              </a:rPr>
              <a:t>Tout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20">
                <a:latin typeface="Times New Roman"/>
                <a:cs typeface="Times New Roman"/>
              </a:rPr>
              <a:t>question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représentation dans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relations </a:t>
            </a:r>
            <a:r>
              <a:rPr dirty="0" sz="1000" spc="-15">
                <a:latin typeface="Times New Roman"/>
                <a:cs typeface="Times New Roman"/>
              </a:rPr>
              <a:t>que 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15">
                <a:latin typeface="Times New Roman"/>
                <a:cs typeface="Times New Roman"/>
              </a:rPr>
              <a:t>a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avec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autres.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On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imagine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n’importe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quel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propos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  </a:t>
            </a:r>
            <a:r>
              <a:rPr dirty="0" sz="1000" spc="-10">
                <a:latin typeface="Times New Roman"/>
                <a:cs typeface="Times New Roman"/>
              </a:rPr>
              <a:t>notre </a:t>
            </a:r>
            <a:r>
              <a:rPr dirty="0" sz="1000" spc="-15">
                <a:latin typeface="Times New Roman"/>
                <a:cs typeface="Times New Roman"/>
              </a:rPr>
              <a:t>intention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leur </a:t>
            </a:r>
            <a:r>
              <a:rPr dirty="0" sz="1000">
                <a:latin typeface="Times New Roman"/>
                <a:cs typeface="Times New Roman"/>
              </a:rPr>
              <a:t>part. </a:t>
            </a:r>
            <a:r>
              <a:rPr dirty="0" sz="1000" spc="-5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qui nous </a:t>
            </a:r>
            <a:r>
              <a:rPr dirty="0" sz="1000" spc="-10">
                <a:latin typeface="Times New Roman"/>
                <a:cs typeface="Times New Roman"/>
              </a:rPr>
              <a:t>aﬀecte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15">
                <a:latin typeface="Times New Roman"/>
                <a:cs typeface="Times New Roman"/>
              </a:rPr>
              <a:t>pas  </a:t>
            </a:r>
            <a:r>
              <a:rPr dirty="0" sz="1000" spc="-5">
                <a:latin typeface="Times New Roman"/>
                <a:cs typeface="Times New Roman"/>
              </a:rPr>
              <a:t>tant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qu’ils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disent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nous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croyons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qu’ils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disent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  </a:t>
            </a:r>
            <a:r>
              <a:rPr dirty="0" sz="1000" spc="-10">
                <a:latin typeface="Times New Roman"/>
                <a:cs typeface="Times New Roman"/>
              </a:rPr>
              <a:t>notre </a:t>
            </a:r>
            <a:r>
              <a:rPr dirty="0" sz="1000" spc="-15">
                <a:latin typeface="Times New Roman"/>
                <a:cs typeface="Times New Roman"/>
              </a:rPr>
              <a:t>sujet. </a:t>
            </a:r>
            <a:r>
              <a:rPr dirty="0" sz="1000" spc="-20">
                <a:latin typeface="Times New Roman"/>
                <a:cs typeface="Times New Roman"/>
              </a:rPr>
              <a:t>Ainsi </a:t>
            </a:r>
            <a:r>
              <a:rPr dirty="0" sz="1000" spc="-15">
                <a:latin typeface="Times New Roman"/>
                <a:cs typeface="Times New Roman"/>
              </a:rPr>
              <a:t>faut-il </a:t>
            </a:r>
            <a:r>
              <a:rPr dirty="0" sz="1000" spc="-30">
                <a:latin typeface="Times New Roman"/>
                <a:cs typeface="Times New Roman"/>
              </a:rPr>
              <a:t>d’abord </a:t>
            </a:r>
            <a:r>
              <a:rPr dirty="0" sz="1000" spc="-10">
                <a:latin typeface="Times New Roman"/>
                <a:cs typeface="Times New Roman"/>
              </a:rPr>
              <a:t>apprendre </a:t>
            </a:r>
            <a:r>
              <a:rPr dirty="0" sz="1000" spc="-15">
                <a:latin typeface="Times New Roman"/>
                <a:cs typeface="Times New Roman"/>
              </a:rPr>
              <a:t>à contrôler</a:t>
            </a:r>
            <a:r>
              <a:rPr dirty="0" sz="1000" spc="-16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les  </a:t>
            </a:r>
            <a:r>
              <a:rPr dirty="0" sz="1000" spc="-20">
                <a:latin typeface="Times New Roman"/>
                <a:cs typeface="Times New Roman"/>
              </a:rPr>
              <a:t>images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20">
                <a:latin typeface="Times New Roman"/>
                <a:cs typeface="Times New Roman"/>
              </a:rPr>
              <a:t>fait des événements qui nous </a:t>
            </a:r>
            <a:r>
              <a:rPr dirty="0" sz="1000" spc="-15">
                <a:latin typeface="Times New Roman"/>
                <a:cs typeface="Times New Roman"/>
              </a:rPr>
              <a:t>arrivent, 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5">
                <a:latin typeface="Times New Roman"/>
                <a:cs typeface="Times New Roman"/>
              </a:rPr>
              <a:t>propos que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10">
                <a:latin typeface="Times New Roman"/>
                <a:cs typeface="Times New Roman"/>
              </a:rPr>
              <a:t>croit entendre, </a:t>
            </a:r>
            <a:r>
              <a:rPr dirty="0" sz="1000" spc="-5">
                <a:latin typeface="Times New Roman"/>
                <a:cs typeface="Times New Roman"/>
              </a:rPr>
              <a:t>car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vraie</a:t>
            </a:r>
            <a:r>
              <a:rPr dirty="0" sz="1000" spc="-10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souﬀrance  est dans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0">
                <a:latin typeface="Times New Roman"/>
                <a:cs typeface="Times New Roman"/>
              </a:rPr>
              <a:t>jeu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5">
                <a:latin typeface="Times New Roman"/>
                <a:cs typeface="Times New Roman"/>
              </a:rPr>
              <a:t>représentations pas </a:t>
            </a:r>
            <a:r>
              <a:rPr dirty="0" sz="1000" spc="-20">
                <a:latin typeface="Times New Roman"/>
                <a:cs typeface="Times New Roman"/>
              </a:rPr>
              <a:t>assez réﬂéchies.  </a:t>
            </a:r>
            <a:r>
              <a:rPr dirty="0" sz="1000">
                <a:latin typeface="Times New Roman"/>
                <a:cs typeface="Times New Roman"/>
              </a:rPr>
              <a:t>Car </a:t>
            </a:r>
            <a:r>
              <a:rPr dirty="0" sz="1000" spc="-5">
                <a:latin typeface="Times New Roman"/>
                <a:cs typeface="Times New Roman"/>
              </a:rPr>
              <a:t>peut-être </a:t>
            </a:r>
            <a:r>
              <a:rPr dirty="0" sz="1000" spc="-30">
                <a:latin typeface="Times New Roman"/>
                <a:cs typeface="Times New Roman"/>
              </a:rPr>
              <a:t>l’autre </a:t>
            </a:r>
            <a:r>
              <a:rPr dirty="0" sz="1000" spc="-25">
                <a:latin typeface="Times New Roman"/>
                <a:cs typeface="Times New Roman"/>
              </a:rPr>
              <a:t>n’a-t-il </a:t>
            </a:r>
            <a:r>
              <a:rPr dirty="0" sz="1000" spc="-10">
                <a:latin typeface="Times New Roman"/>
                <a:cs typeface="Times New Roman"/>
              </a:rPr>
              <a:t>rien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dit…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59"/>
              </a:spcBef>
            </a:pPr>
            <a:r>
              <a:rPr dirty="0" sz="1000" spc="-25">
                <a:latin typeface="Times New Roman"/>
                <a:cs typeface="Times New Roman"/>
              </a:rPr>
              <a:t>L’imagination </a:t>
            </a:r>
            <a:r>
              <a:rPr dirty="0" sz="1000" spc="-15">
                <a:latin typeface="Times New Roman"/>
                <a:cs typeface="Times New Roman"/>
              </a:rPr>
              <a:t>produit </a:t>
            </a:r>
            <a:r>
              <a:rPr dirty="0" sz="1000" spc="-20">
                <a:latin typeface="Times New Roman"/>
                <a:cs typeface="Times New Roman"/>
              </a:rPr>
              <a:t>des opinions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dans </a:t>
            </a:r>
            <a:r>
              <a:rPr dirty="0" sz="1000" spc="-30">
                <a:latin typeface="Times New Roman"/>
                <a:cs typeface="Times New Roman"/>
              </a:rPr>
              <a:t>l’ordre </a:t>
            </a:r>
            <a:r>
              <a:rPr dirty="0" sz="1000" spc="-15">
                <a:latin typeface="Times New Roman"/>
                <a:cs typeface="Times New Roman"/>
              </a:rPr>
              <a:t>du sa-  </a:t>
            </a:r>
            <a:r>
              <a:rPr dirty="0" sz="1000" spc="-20">
                <a:latin typeface="Times New Roman"/>
                <a:cs typeface="Times New Roman"/>
              </a:rPr>
              <a:t>voir,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25">
                <a:latin typeface="Times New Roman"/>
                <a:cs typeface="Times New Roman"/>
              </a:rPr>
              <a:t>savoir </a:t>
            </a:r>
            <a:r>
              <a:rPr dirty="0" sz="1000" spc="-20">
                <a:latin typeface="Times New Roman"/>
                <a:cs typeface="Times New Roman"/>
              </a:rPr>
              <a:t>le plus ﬁable. </a:t>
            </a: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15">
                <a:latin typeface="Times New Roman"/>
                <a:cs typeface="Times New Roman"/>
              </a:rPr>
              <a:t>que  </a:t>
            </a:r>
            <a:r>
              <a:rPr dirty="0" sz="1000" spc="-20">
                <a:latin typeface="Times New Roman"/>
                <a:cs typeface="Times New Roman"/>
              </a:rPr>
              <a:t>j’imagine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mon </a:t>
            </a:r>
            <a:r>
              <a:rPr dirty="0" sz="1000" spc="-15">
                <a:latin typeface="Times New Roman"/>
                <a:cs typeface="Times New Roman"/>
              </a:rPr>
              <a:t>propos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0">
                <a:latin typeface="Times New Roman"/>
                <a:cs typeface="Times New Roman"/>
              </a:rPr>
              <a:t>me </a:t>
            </a:r>
            <a:r>
              <a:rPr dirty="0" sz="1000" spc="-20">
                <a:latin typeface="Times New Roman"/>
                <a:cs typeface="Times New Roman"/>
              </a:rPr>
              <a:t>cause </a:t>
            </a:r>
            <a:r>
              <a:rPr dirty="0" sz="1000" spc="-15">
                <a:latin typeface="Times New Roman"/>
                <a:cs typeface="Times New Roman"/>
              </a:rPr>
              <a:t>un préjudice </a:t>
            </a:r>
            <a:r>
              <a:rPr dirty="0" sz="1000" spc="-20">
                <a:latin typeface="Times New Roman"/>
                <a:cs typeface="Times New Roman"/>
              </a:rPr>
              <a:t>plus 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35">
                <a:latin typeface="Times New Roman"/>
                <a:cs typeface="Times New Roman"/>
              </a:rPr>
              <a:t>l’acte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20">
                <a:latin typeface="Times New Roman"/>
                <a:cs typeface="Times New Roman"/>
              </a:rPr>
              <a:t>subis. </a:t>
            </a:r>
            <a:r>
              <a:rPr dirty="0" sz="1000" spc="-30">
                <a:latin typeface="Times New Roman"/>
                <a:cs typeface="Times New Roman"/>
              </a:rPr>
              <a:t>S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ne peux </a:t>
            </a:r>
            <a:r>
              <a:rPr dirty="0" sz="1000" spc="-10">
                <a:latin typeface="Times New Roman"/>
                <a:cs typeface="Times New Roman"/>
              </a:rPr>
              <a:t>rien </a:t>
            </a:r>
            <a:r>
              <a:rPr dirty="0" sz="1000" spc="-15">
                <a:latin typeface="Times New Roman"/>
                <a:cs typeface="Times New Roman"/>
              </a:rPr>
              <a:t>faire </a:t>
            </a:r>
            <a:r>
              <a:rPr dirty="0" sz="1000" spc="-10">
                <a:latin typeface="Times New Roman"/>
                <a:cs typeface="Times New Roman"/>
              </a:rPr>
              <a:t>contre </a:t>
            </a:r>
            <a:r>
              <a:rPr dirty="0" sz="1000" spc="-5">
                <a:latin typeface="Times New Roman"/>
                <a:cs typeface="Times New Roman"/>
              </a:rPr>
              <a:t>ce-  </a:t>
            </a:r>
            <a:r>
              <a:rPr dirty="0" sz="1000" spc="-20">
                <a:latin typeface="Times New Roman"/>
                <a:cs typeface="Times New Roman"/>
              </a:rPr>
              <a:t>lui qui </a:t>
            </a:r>
            <a:r>
              <a:rPr dirty="0" sz="1000" spc="-10">
                <a:latin typeface="Times New Roman"/>
                <a:cs typeface="Times New Roman"/>
              </a:rPr>
              <a:t>me fouette </a:t>
            </a:r>
            <a:r>
              <a:rPr dirty="0" sz="1000" spc="-5">
                <a:latin typeface="Times New Roman"/>
                <a:cs typeface="Times New Roman"/>
              </a:rPr>
              <a:t>car </a:t>
            </a:r>
            <a:r>
              <a:rPr dirty="0" sz="1000" spc="-20">
                <a:latin typeface="Times New Roman"/>
                <a:cs typeface="Times New Roman"/>
              </a:rPr>
              <a:t>sa </a:t>
            </a:r>
            <a:r>
              <a:rPr dirty="0" sz="1000" spc="-10">
                <a:latin typeface="Times New Roman"/>
                <a:cs typeface="Times New Roman"/>
              </a:rPr>
              <a:t>nature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10">
                <a:latin typeface="Times New Roman"/>
                <a:cs typeface="Times New Roman"/>
              </a:rPr>
              <a:t>de fouetter,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peux  </a:t>
            </a:r>
            <a:r>
              <a:rPr dirty="0" sz="1000" spc="-20">
                <a:latin typeface="Times New Roman"/>
                <a:cs typeface="Times New Roman"/>
              </a:rPr>
              <a:t>néanmoins </a:t>
            </a:r>
            <a:r>
              <a:rPr dirty="0" sz="1000" spc="-15">
                <a:latin typeface="Times New Roman"/>
                <a:cs typeface="Times New Roman"/>
              </a:rPr>
              <a:t>faire </a:t>
            </a:r>
            <a:r>
              <a:rPr dirty="0" sz="1000" spc="-10">
                <a:latin typeface="Times New Roman"/>
                <a:cs typeface="Times New Roman"/>
              </a:rPr>
              <a:t>acte de </a:t>
            </a:r>
            <a:r>
              <a:rPr dirty="0" sz="1000" spc="-25">
                <a:latin typeface="Times New Roman"/>
                <a:cs typeface="Times New Roman"/>
              </a:rPr>
              <a:t>volonté </a:t>
            </a:r>
            <a:r>
              <a:rPr dirty="0" sz="1000" spc="-10">
                <a:latin typeface="Times New Roman"/>
                <a:cs typeface="Times New Roman"/>
              </a:rPr>
              <a:t>contre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représentation  que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40">
                <a:latin typeface="Times New Roman"/>
                <a:cs typeface="Times New Roman"/>
              </a:rPr>
              <a:t>m’en </a:t>
            </a:r>
            <a:r>
              <a:rPr dirty="0" sz="1000" spc="-20">
                <a:latin typeface="Times New Roman"/>
                <a:cs typeface="Times New Roman"/>
              </a:rPr>
              <a:t>fais,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0">
                <a:latin typeface="Times New Roman"/>
                <a:cs typeface="Times New Roman"/>
              </a:rPr>
              <a:t>exemple le </a:t>
            </a:r>
            <a:r>
              <a:rPr dirty="0" sz="1000" spc="-15">
                <a:latin typeface="Times New Roman"/>
                <a:cs typeface="Times New Roman"/>
              </a:rPr>
              <a:t>sentiment </a:t>
            </a:r>
            <a:r>
              <a:rPr dirty="0" sz="1000" spc="-10">
                <a:latin typeface="Times New Roman"/>
                <a:cs typeface="Times New Roman"/>
              </a:rPr>
              <a:t>de honte </a:t>
            </a:r>
            <a:r>
              <a:rPr dirty="0" sz="1000" spc="-15">
                <a:latin typeface="Times New Roman"/>
                <a:cs typeface="Times New Roman"/>
              </a:rPr>
              <a:t>que  </a:t>
            </a:r>
            <a:r>
              <a:rPr dirty="0" sz="1000" spc="-25">
                <a:latin typeface="Times New Roman"/>
                <a:cs typeface="Times New Roman"/>
              </a:rPr>
              <a:t>j’éprouve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35">
                <a:latin typeface="Times New Roman"/>
                <a:cs typeface="Times New Roman"/>
              </a:rPr>
              <a:t>l’égard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ceux qui </a:t>
            </a:r>
            <a:r>
              <a:rPr dirty="0" sz="1000" spc="-10">
                <a:latin typeface="Times New Roman"/>
                <a:cs typeface="Times New Roman"/>
              </a:rPr>
              <a:t>me</a:t>
            </a:r>
            <a:r>
              <a:rPr dirty="0" sz="1000" spc="8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voient.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59"/>
              </a:spcBef>
            </a:pPr>
            <a:r>
              <a:rPr dirty="0" sz="1000" spc="-20">
                <a:latin typeface="Times New Roman"/>
                <a:cs typeface="Times New Roman"/>
              </a:rPr>
              <a:t>Ainsi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mal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bien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sont-ils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mes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représentations, 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5">
                <a:latin typeface="Times New Roman"/>
                <a:cs typeface="Times New Roman"/>
              </a:rPr>
              <a:t>titre </a:t>
            </a:r>
            <a:r>
              <a:rPr dirty="0" sz="1000" spc="-30">
                <a:latin typeface="Times New Roman"/>
                <a:cs typeface="Times New Roman"/>
              </a:rPr>
              <a:t>n’existent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5">
                <a:latin typeface="Times New Roman"/>
                <a:cs typeface="Times New Roman"/>
              </a:rPr>
              <a:t>l’imagination,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0">
                <a:latin typeface="Times New Roman"/>
                <a:cs typeface="Times New Roman"/>
              </a:rPr>
              <a:t>défaut</a:t>
            </a:r>
            <a:r>
              <a:rPr dirty="0" sz="1000" spc="-18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15">
                <a:latin typeface="Times New Roman"/>
                <a:cs typeface="Times New Roman"/>
              </a:rPr>
              <a:t>connaissance.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484"/>
              </a:spcBef>
            </a:pPr>
            <a:r>
              <a:rPr dirty="0" sz="1000" spc="-5">
                <a:latin typeface="Times New Roman"/>
                <a:cs typeface="Times New Roman"/>
              </a:rPr>
              <a:t>Le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bonheur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se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trouve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dans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mise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distance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des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repré-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58813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6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69027" y="458813"/>
            <a:ext cx="1489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35" i="1">
                <a:latin typeface="Cambria"/>
                <a:cs typeface="Cambria"/>
              </a:rPr>
              <a:t>2 </a:t>
            </a:r>
            <a:r>
              <a:rPr dirty="0" sz="1000" spc="-10" i="1">
                <a:latin typeface="Cambria"/>
                <a:cs typeface="Cambria"/>
              </a:rPr>
              <a:t>ILS DISENT, </a:t>
            </a:r>
            <a:r>
              <a:rPr dirty="0" sz="1000" i="1">
                <a:latin typeface="Cambria"/>
                <a:cs typeface="Cambria"/>
              </a:rPr>
              <a:t>IL</a:t>
            </a:r>
            <a:r>
              <a:rPr dirty="0" sz="1000" spc="105" i="1">
                <a:latin typeface="Cambria"/>
                <a:cs typeface="Cambria"/>
              </a:rPr>
              <a:t> </a:t>
            </a:r>
            <a:r>
              <a:rPr dirty="0" sz="1000" spc="5" i="1">
                <a:latin typeface="Cambria"/>
                <a:cs typeface="Cambria"/>
              </a:rPr>
              <a:t>RÉPOND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901662"/>
            <a:ext cx="9975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0">
                <a:latin typeface="Times New Roman"/>
                <a:cs typeface="Times New Roman"/>
              </a:rPr>
              <a:t>sentations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erronées.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1352486"/>
            <a:ext cx="1996439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36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2.8	</a:t>
            </a:r>
            <a:r>
              <a:rPr dirty="0" sz="1200" b="1">
                <a:latin typeface="Times New Roman"/>
                <a:cs typeface="Times New Roman"/>
              </a:rPr>
              <a:t>Ils </a:t>
            </a:r>
            <a:r>
              <a:rPr dirty="0" sz="1200" spc="-5" b="1">
                <a:latin typeface="Times New Roman"/>
                <a:cs typeface="Times New Roman"/>
              </a:rPr>
              <a:t>disent : Il </a:t>
            </a:r>
            <a:r>
              <a:rPr dirty="0" sz="1200" spc="-40" b="1">
                <a:latin typeface="Times New Roman"/>
                <a:cs typeface="Times New Roman"/>
              </a:rPr>
              <a:t>m’a </a:t>
            </a:r>
            <a:r>
              <a:rPr dirty="0" sz="1200" spc="-20" b="1">
                <a:latin typeface="Times New Roman"/>
                <a:cs typeface="Times New Roman"/>
              </a:rPr>
              <a:t>frappé</a:t>
            </a:r>
            <a:r>
              <a:rPr dirty="0" sz="1200" spc="-10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!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1625125"/>
            <a:ext cx="2828290" cy="75946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répond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0"/>
              </a:spcBef>
            </a:pPr>
            <a:r>
              <a:rPr dirty="0" sz="1000" spc="-20">
                <a:latin typeface="Times New Roman"/>
                <a:cs typeface="Times New Roman"/>
              </a:rPr>
              <a:t>Souviens-toi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cause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du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tort,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n’est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45">
                <a:latin typeface="Times New Roman"/>
                <a:cs typeface="Times New Roman"/>
              </a:rPr>
              <a:t>qu’on  </a:t>
            </a:r>
            <a:r>
              <a:rPr dirty="0" sz="1000" spc="-30">
                <a:latin typeface="Times New Roman"/>
                <a:cs typeface="Times New Roman"/>
              </a:rPr>
              <a:t>t’insulte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ou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45">
                <a:latin typeface="Times New Roman"/>
                <a:cs typeface="Times New Roman"/>
              </a:rPr>
              <a:t>qu’on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frappe,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mais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l’opinion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tu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as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45">
                <a:latin typeface="Times New Roman"/>
                <a:cs typeface="Times New Roman"/>
              </a:rPr>
              <a:t>qu’on 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20">
                <a:latin typeface="Times New Roman"/>
                <a:cs typeface="Times New Roman"/>
              </a:rPr>
              <a:t>fait </a:t>
            </a:r>
            <a:r>
              <a:rPr dirty="0" sz="1000" spc="-15">
                <a:latin typeface="Times New Roman"/>
                <a:cs typeface="Times New Roman"/>
              </a:rPr>
              <a:t>du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tort.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84487" y="2521983"/>
            <a:ext cx="2662428" cy="3549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01700" y="6210986"/>
            <a:ext cx="435609" cy="162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30" i="1">
                <a:latin typeface="Cambria"/>
                <a:cs typeface="Cambria"/>
              </a:rPr>
              <a:t>acrylique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7234390"/>
            <a:ext cx="2828290" cy="25812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première forme de </a:t>
            </a:r>
            <a:r>
              <a:rPr dirty="0" sz="1000" spc="-5">
                <a:latin typeface="Times New Roman"/>
                <a:cs typeface="Times New Roman"/>
              </a:rPr>
              <a:t>justice car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35">
                <a:latin typeface="Times New Roman"/>
                <a:cs typeface="Times New Roman"/>
              </a:rPr>
              <a:t>y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35">
                <a:latin typeface="Times New Roman"/>
                <a:cs typeface="Times New Roman"/>
              </a:rPr>
              <a:t>l’idée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5">
                <a:latin typeface="Times New Roman"/>
                <a:cs typeface="Times New Roman"/>
              </a:rPr>
              <a:t>me-  </a:t>
            </a:r>
            <a:r>
              <a:rPr dirty="0" sz="1000" spc="-15">
                <a:latin typeface="Times New Roman"/>
                <a:cs typeface="Times New Roman"/>
              </a:rPr>
              <a:t>sure. </a:t>
            </a:r>
            <a:r>
              <a:rPr dirty="0" sz="1000" spc="-10">
                <a:latin typeface="Times New Roman"/>
                <a:cs typeface="Times New Roman"/>
              </a:rPr>
              <a:t>Cependant, </a:t>
            </a:r>
            <a:r>
              <a:rPr dirty="0" sz="1000" spc="-5">
                <a:latin typeface="Times New Roman"/>
                <a:cs typeface="Times New Roman"/>
              </a:rPr>
              <a:t>cette justice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10">
                <a:latin typeface="Times New Roman"/>
                <a:cs typeface="Times New Roman"/>
              </a:rPr>
              <a:t>archaïque </a:t>
            </a:r>
            <a:r>
              <a:rPr dirty="0" sz="1000" spc="-25">
                <a:latin typeface="Times New Roman"/>
                <a:cs typeface="Times New Roman"/>
              </a:rPr>
              <a:t>au sens </a:t>
            </a:r>
            <a:r>
              <a:rPr dirty="0" sz="1000" spc="-20">
                <a:latin typeface="Times New Roman"/>
                <a:cs typeface="Times New Roman"/>
              </a:rPr>
              <a:t>où il  </a:t>
            </a:r>
            <a:r>
              <a:rPr dirty="0" sz="1000" spc="-60">
                <a:latin typeface="Times New Roman"/>
                <a:cs typeface="Times New Roman"/>
              </a:rPr>
              <a:t>n’y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place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pour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aucune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discussion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on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rend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«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même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». 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place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donc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pour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circonstances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atténuantes…ou  </a:t>
            </a:r>
            <a:r>
              <a:rPr dirty="0" sz="1000" spc="-20">
                <a:latin typeface="Times New Roman"/>
                <a:cs typeface="Times New Roman"/>
              </a:rPr>
              <a:t>aggravantes.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Au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principe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loi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du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talion,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il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y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deux  protagonistes </a:t>
            </a:r>
            <a:r>
              <a:rPr dirty="0" sz="1000" spc="-15">
                <a:latin typeface="Times New Roman"/>
                <a:cs typeface="Times New Roman"/>
              </a:rPr>
              <a:t>mais pas </a:t>
            </a:r>
            <a:r>
              <a:rPr dirty="0" sz="1000" spc="-10">
                <a:latin typeface="Times New Roman"/>
                <a:cs typeface="Times New Roman"/>
              </a:rPr>
              <a:t>de tierce </a:t>
            </a:r>
            <a:r>
              <a:rPr dirty="0" sz="1000" spc="-15">
                <a:latin typeface="Times New Roman"/>
                <a:cs typeface="Times New Roman"/>
              </a:rPr>
              <a:t>personne </a:t>
            </a:r>
            <a:r>
              <a:rPr dirty="0" sz="1000" spc="-10">
                <a:latin typeface="Times New Roman"/>
                <a:cs typeface="Times New Roman"/>
              </a:rPr>
              <a:t>pour juger</a:t>
            </a:r>
            <a:r>
              <a:rPr dirty="0" sz="1000" spc="-16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sans  </a:t>
            </a:r>
            <a:r>
              <a:rPr dirty="0" sz="1000" spc="-15">
                <a:latin typeface="Times New Roman"/>
                <a:cs typeface="Times New Roman"/>
              </a:rPr>
              <a:t>aﬀectivité </a:t>
            </a:r>
            <a:r>
              <a:rPr dirty="0" sz="1000" spc="-5">
                <a:latin typeface="Times New Roman"/>
                <a:cs typeface="Times New Roman"/>
              </a:rPr>
              <a:t>car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10">
                <a:latin typeface="Times New Roman"/>
                <a:cs typeface="Times New Roman"/>
              </a:rPr>
              <a:t>tient </a:t>
            </a:r>
            <a:r>
              <a:rPr dirty="0" sz="1000" spc="-15">
                <a:latin typeface="Times New Roman"/>
                <a:cs typeface="Times New Roman"/>
              </a:rPr>
              <a:t>en dehors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5">
                <a:latin typeface="Times New Roman"/>
                <a:cs typeface="Times New Roman"/>
              </a:rPr>
              <a:t>l’histoire </a:t>
            </a:r>
            <a:r>
              <a:rPr dirty="0" sz="1000" spc="-15">
                <a:latin typeface="Times New Roman"/>
                <a:cs typeface="Times New Roman"/>
              </a:rPr>
              <a:t>en ques-  tion. </a:t>
            </a:r>
            <a:r>
              <a:rPr dirty="0" sz="1000" spc="-10">
                <a:latin typeface="Times New Roman"/>
                <a:cs typeface="Times New Roman"/>
              </a:rPr>
              <a:t>(pas de</a:t>
            </a:r>
            <a:r>
              <a:rPr dirty="0" sz="1000" spc="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juge)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59"/>
              </a:spcBef>
            </a:pPr>
            <a:r>
              <a:rPr dirty="0" sz="1000" spc="-10">
                <a:latin typeface="Times New Roman"/>
                <a:cs typeface="Times New Roman"/>
              </a:rPr>
              <a:t>Cependant ce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20">
                <a:latin typeface="Times New Roman"/>
                <a:cs typeface="Times New Roman"/>
              </a:rPr>
              <a:t>considère </a:t>
            </a:r>
            <a:r>
              <a:rPr dirty="0" sz="1000" spc="-10">
                <a:latin typeface="Times New Roman"/>
                <a:cs typeface="Times New Roman"/>
              </a:rPr>
              <a:t>comme </a:t>
            </a:r>
            <a:r>
              <a:rPr dirty="0" sz="1000" spc="-15">
                <a:latin typeface="Times New Roman"/>
                <a:cs typeface="Times New Roman"/>
              </a:rPr>
              <a:t>un mal,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10">
                <a:latin typeface="Times New Roman"/>
                <a:cs typeface="Times New Roman"/>
              </a:rPr>
              <a:t>rien  </a:t>
            </a:r>
            <a:r>
              <a:rPr dirty="0" sz="1000" spc="-30">
                <a:latin typeface="Times New Roman"/>
                <a:cs typeface="Times New Roman"/>
              </a:rPr>
              <a:t>d’autre </a:t>
            </a:r>
            <a:r>
              <a:rPr dirty="0" sz="1000" spc="-35">
                <a:latin typeface="Times New Roman"/>
                <a:cs typeface="Times New Roman"/>
              </a:rPr>
              <a:t>qu’une </a:t>
            </a:r>
            <a:r>
              <a:rPr dirty="0" sz="1000" spc="-15">
                <a:latin typeface="Times New Roman"/>
                <a:cs typeface="Times New Roman"/>
              </a:rPr>
              <a:t>représentation. </a:t>
            </a:r>
            <a:r>
              <a:rPr dirty="0" sz="1000" spc="-25">
                <a:latin typeface="Times New Roman"/>
                <a:cs typeface="Times New Roman"/>
              </a:rPr>
              <a:t>Vouloir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25">
                <a:latin typeface="Times New Roman"/>
                <a:cs typeface="Times New Roman"/>
              </a:rPr>
              <a:t>venger </a:t>
            </a:r>
            <a:r>
              <a:rPr dirty="0" sz="1000" spc="-40">
                <a:latin typeface="Times New Roman"/>
                <a:cs typeface="Times New Roman"/>
              </a:rPr>
              <a:t>c’est </a:t>
            </a:r>
            <a:r>
              <a:rPr dirty="0" sz="1000" spc="-5">
                <a:latin typeface="Times New Roman"/>
                <a:cs typeface="Times New Roman"/>
              </a:rPr>
              <a:t>cé-  der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30">
                <a:latin typeface="Times New Roman"/>
                <a:cs typeface="Times New Roman"/>
              </a:rPr>
              <a:t>l’impulsion, </a:t>
            </a:r>
            <a:r>
              <a:rPr dirty="0" sz="1000" spc="-25">
                <a:latin typeface="Times New Roman"/>
                <a:cs typeface="Times New Roman"/>
              </a:rPr>
              <a:t>sans </a:t>
            </a:r>
            <a:r>
              <a:rPr dirty="0" sz="1000" spc="-15">
                <a:latin typeface="Times New Roman"/>
                <a:cs typeface="Times New Roman"/>
              </a:rPr>
              <a:t>réﬂéchir.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0">
                <a:latin typeface="Times New Roman"/>
                <a:cs typeface="Times New Roman"/>
              </a:rPr>
              <a:t>l’on</a:t>
            </a:r>
            <a:r>
              <a:rPr dirty="0" sz="1000" spc="9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appelle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200"/>
              </a:lnSpc>
              <a:spcBef>
                <a:spcPts val="30"/>
              </a:spcBef>
            </a:pPr>
            <a:r>
              <a:rPr dirty="0" sz="1000" spc="-5">
                <a:latin typeface="Times New Roman"/>
                <a:cs typeface="Times New Roman"/>
              </a:rPr>
              <a:t>« </a:t>
            </a:r>
            <a:r>
              <a:rPr dirty="0" sz="1000" spc="-15">
                <a:latin typeface="Times New Roman"/>
                <a:cs typeface="Times New Roman"/>
              </a:rPr>
              <a:t>mal »ou </a:t>
            </a:r>
            <a:r>
              <a:rPr dirty="0" sz="1000" spc="-5">
                <a:latin typeface="Times New Roman"/>
                <a:cs typeface="Times New Roman"/>
              </a:rPr>
              <a:t>« </a:t>
            </a:r>
            <a:r>
              <a:rPr dirty="0" sz="1000" spc="-15">
                <a:latin typeface="Times New Roman"/>
                <a:cs typeface="Times New Roman"/>
              </a:rPr>
              <a:t>bien </a:t>
            </a:r>
            <a:r>
              <a:rPr dirty="0" sz="1000" spc="-5">
                <a:latin typeface="Times New Roman"/>
                <a:cs typeface="Times New Roman"/>
              </a:rPr>
              <a:t>»,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35">
                <a:latin typeface="Times New Roman"/>
                <a:cs typeface="Times New Roman"/>
              </a:rPr>
              <a:t>qu’une </a:t>
            </a:r>
            <a:r>
              <a:rPr dirty="0" sz="1000" spc="-15">
                <a:latin typeface="Times New Roman"/>
                <a:cs typeface="Times New Roman"/>
              </a:rPr>
              <a:t>méconnaissance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25">
                <a:latin typeface="Times New Roman"/>
                <a:cs typeface="Times New Roman"/>
              </a:rPr>
              <a:t>lois 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25">
                <a:latin typeface="Times New Roman"/>
                <a:cs typeface="Times New Roman"/>
              </a:rPr>
              <a:t>gouvernent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 </a:t>
            </a:r>
            <a:r>
              <a:rPr dirty="0" sz="1000" spc="-20">
                <a:latin typeface="Times New Roman"/>
                <a:cs typeface="Times New Roman"/>
              </a:rPr>
              <a:t>ou la </a:t>
            </a:r>
            <a:r>
              <a:rPr dirty="0" sz="1000" spc="-10">
                <a:latin typeface="Times New Roman"/>
                <a:cs typeface="Times New Roman"/>
              </a:rPr>
              <a:t>nature</a:t>
            </a:r>
            <a:r>
              <a:rPr dirty="0" sz="1000" spc="8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humaine.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50"/>
              </a:spcBef>
            </a:pPr>
            <a:r>
              <a:rPr dirty="0" sz="1000" spc="-10">
                <a:latin typeface="Times New Roman"/>
                <a:cs typeface="Times New Roman"/>
              </a:rPr>
              <a:t>Quant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la loi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 spc="-20">
                <a:latin typeface="Times New Roman"/>
                <a:cs typeface="Times New Roman"/>
              </a:rPr>
              <a:t>Talion elle </a:t>
            </a:r>
            <a:r>
              <a:rPr dirty="0" sz="1000" spc="-10">
                <a:latin typeface="Times New Roman"/>
                <a:cs typeface="Times New Roman"/>
              </a:rPr>
              <a:t>peut </a:t>
            </a:r>
            <a:r>
              <a:rPr dirty="0" sz="1000" spc="-15">
                <a:latin typeface="Times New Roman"/>
                <a:cs typeface="Times New Roman"/>
              </a:rPr>
              <a:t>conduire à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5">
                <a:latin typeface="Times New Roman"/>
                <a:cs typeface="Times New Roman"/>
              </a:rPr>
              <a:t>absurdi-  tés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20">
                <a:latin typeface="Times New Roman"/>
                <a:cs typeface="Times New Roman"/>
              </a:rPr>
              <a:t>si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reproduis à </a:t>
            </a:r>
            <a:r>
              <a:rPr dirty="0" sz="1000" spc="-25">
                <a:latin typeface="Times New Roman"/>
                <a:cs typeface="Times New Roman"/>
              </a:rPr>
              <a:t>l’identique, </a:t>
            </a:r>
            <a:r>
              <a:rPr dirty="0" sz="1000" spc="-20">
                <a:latin typeface="Times New Roman"/>
                <a:cs typeface="Times New Roman"/>
              </a:rPr>
              <a:t>alors si </a:t>
            </a:r>
            <a:r>
              <a:rPr dirty="0" sz="1000" spc="-30">
                <a:latin typeface="Times New Roman"/>
                <a:cs typeface="Times New Roman"/>
              </a:rPr>
              <a:t>l’agresseur </a:t>
            </a:r>
            <a:r>
              <a:rPr dirty="0" sz="1000" spc="-40">
                <a:latin typeface="Times New Roman"/>
                <a:cs typeface="Times New Roman"/>
              </a:rPr>
              <a:t>s’est  </a:t>
            </a:r>
            <a:r>
              <a:rPr dirty="0" sz="1000" spc="-15">
                <a:latin typeface="Times New Roman"/>
                <a:cs typeface="Times New Roman"/>
              </a:rPr>
              <a:t>blessé,</a:t>
            </a:r>
            <a:r>
              <a:rPr dirty="0" sz="1000" spc="25">
                <a:latin typeface="Times New Roman"/>
                <a:cs typeface="Times New Roman"/>
              </a:rPr>
              <a:t> je </a:t>
            </a:r>
            <a:r>
              <a:rPr dirty="0" sz="1000" spc="-20">
                <a:latin typeface="Times New Roman"/>
                <a:cs typeface="Times New Roman"/>
              </a:rPr>
              <a:t>devrais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blesser…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Ainsi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elle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connaît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30573" y="901662"/>
            <a:ext cx="2828290" cy="481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25">
                <a:latin typeface="Times New Roman"/>
                <a:cs typeface="Times New Roman"/>
              </a:rPr>
              <a:t>calcul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proportionnalité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10">
                <a:latin typeface="Times New Roman"/>
                <a:cs typeface="Times New Roman"/>
              </a:rPr>
              <a:t>reste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5">
                <a:latin typeface="Times New Roman"/>
                <a:cs typeface="Times New Roman"/>
              </a:rPr>
              <a:t>A=A., </a:t>
            </a:r>
            <a:r>
              <a:rPr dirty="0" sz="1000" spc="-25">
                <a:latin typeface="Times New Roman"/>
                <a:cs typeface="Times New Roman"/>
              </a:rPr>
              <a:t>ﬁgure</a:t>
            </a:r>
            <a:r>
              <a:rPr dirty="0" sz="1000" spc="-1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lo-  </a:t>
            </a:r>
            <a:r>
              <a:rPr dirty="0" sz="1000" spc="-20">
                <a:latin typeface="Times New Roman"/>
                <a:cs typeface="Times New Roman"/>
              </a:rPr>
              <a:t>gique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l’identique.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début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justice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introduit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des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0">
                <a:latin typeface="Times New Roman"/>
                <a:cs typeface="Times New Roman"/>
              </a:rPr>
              <a:t>dif-  </a:t>
            </a:r>
            <a:r>
              <a:rPr dirty="0" sz="1000" spc="-25">
                <a:latin typeface="Times New Roman"/>
                <a:cs typeface="Times New Roman"/>
              </a:rPr>
              <a:t>ﬁcultés </a:t>
            </a:r>
            <a:r>
              <a:rPr dirty="0" sz="1000" spc="-5">
                <a:latin typeface="Times New Roman"/>
                <a:cs typeface="Times New Roman"/>
              </a:rPr>
              <a:t>car </a:t>
            </a:r>
            <a:r>
              <a:rPr dirty="0" sz="1000" spc="-20">
                <a:latin typeface="Times New Roman"/>
                <a:cs typeface="Times New Roman"/>
              </a:rPr>
              <a:t>elle </a:t>
            </a:r>
            <a:r>
              <a:rPr dirty="0" sz="1000" spc="-15">
                <a:latin typeface="Times New Roman"/>
                <a:cs typeface="Times New Roman"/>
              </a:rPr>
              <a:t>demeure </a:t>
            </a:r>
            <a:r>
              <a:rPr dirty="0" sz="1000" spc="-10">
                <a:latin typeface="Times New Roman"/>
                <a:cs typeface="Times New Roman"/>
              </a:rPr>
              <a:t>proche de </a:t>
            </a:r>
            <a:r>
              <a:rPr dirty="0" sz="1000" spc="-30">
                <a:latin typeface="Times New Roman"/>
                <a:cs typeface="Times New Roman"/>
              </a:rPr>
              <a:t>l’esprit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vengeance.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30573" y="1621599"/>
            <a:ext cx="215328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36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2.9	</a:t>
            </a:r>
            <a:r>
              <a:rPr dirty="0" sz="1200" b="1">
                <a:latin typeface="Times New Roman"/>
                <a:cs typeface="Times New Roman"/>
              </a:rPr>
              <a:t>Ils </a:t>
            </a:r>
            <a:r>
              <a:rPr dirty="0" sz="1200" spc="-5" b="1">
                <a:latin typeface="Times New Roman"/>
                <a:cs typeface="Times New Roman"/>
              </a:rPr>
              <a:t>disent :Il a </a:t>
            </a:r>
            <a:r>
              <a:rPr dirty="0" sz="1200" spc="-15" b="1">
                <a:latin typeface="Times New Roman"/>
                <a:cs typeface="Times New Roman"/>
              </a:rPr>
              <a:t>de </a:t>
            </a:r>
            <a:r>
              <a:rPr dirty="0" sz="1200" spc="-5" b="1">
                <a:latin typeface="Times New Roman"/>
                <a:cs typeface="Times New Roman"/>
              </a:rPr>
              <a:t>la </a:t>
            </a:r>
            <a:r>
              <a:rPr dirty="0" sz="1200" spc="-20" b="1">
                <a:latin typeface="Times New Roman"/>
                <a:cs typeface="Times New Roman"/>
              </a:rPr>
              <a:t>chance</a:t>
            </a:r>
            <a:r>
              <a:rPr dirty="0" sz="1200" spc="-1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!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30573" y="1950681"/>
            <a:ext cx="2828290" cy="12401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répond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0">
                <a:latin typeface="Times New Roman"/>
                <a:cs typeface="Times New Roman"/>
              </a:rPr>
              <a:t>Garde-toi d'estimer </a:t>
            </a:r>
            <a:r>
              <a:rPr dirty="0" sz="1000" spc="-15">
                <a:latin typeface="Times New Roman"/>
                <a:cs typeface="Times New Roman"/>
              </a:rPr>
              <a:t>heureux un </a:t>
            </a:r>
            <a:r>
              <a:rPr dirty="0" sz="1000" spc="-10">
                <a:latin typeface="Times New Roman"/>
                <a:cs typeface="Times New Roman"/>
              </a:rPr>
              <a:t>homme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choisi 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20">
                <a:latin typeface="Times New Roman"/>
                <a:cs typeface="Times New Roman"/>
              </a:rPr>
              <a:t>charge </a:t>
            </a:r>
            <a:r>
              <a:rPr dirty="0" sz="1000" spc="-25">
                <a:latin typeface="Times New Roman"/>
                <a:cs typeface="Times New Roman"/>
              </a:rPr>
              <a:t>oﬃcielle, </a:t>
            </a:r>
            <a:r>
              <a:rPr dirty="0" sz="1000" spc="-20">
                <a:latin typeface="Times New Roman"/>
                <a:cs typeface="Times New Roman"/>
              </a:rPr>
              <a:t>ou </a:t>
            </a:r>
            <a:r>
              <a:rPr dirty="0" sz="1000" spc="-10">
                <a:latin typeface="Times New Roman"/>
                <a:cs typeface="Times New Roman"/>
              </a:rPr>
              <a:t>très </a:t>
            </a:r>
            <a:r>
              <a:rPr dirty="0" sz="1000" spc="-15">
                <a:latin typeface="Times New Roman"/>
                <a:cs typeface="Times New Roman"/>
              </a:rPr>
              <a:t>puissant, </a:t>
            </a:r>
            <a:r>
              <a:rPr dirty="0" sz="1000" spc="-20">
                <a:latin typeface="Times New Roman"/>
                <a:cs typeface="Times New Roman"/>
              </a:rPr>
              <a:t>ou </a:t>
            </a:r>
            <a:r>
              <a:rPr dirty="0" sz="1000" spc="-10">
                <a:latin typeface="Times New Roman"/>
                <a:cs typeface="Times New Roman"/>
              </a:rPr>
              <a:t>jouissant,  pour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raison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ou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autre,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l'estime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publique.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En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0">
                <a:latin typeface="Times New Roman"/>
                <a:cs typeface="Times New Roman"/>
              </a:rPr>
              <a:t>ef-  </a:t>
            </a:r>
            <a:r>
              <a:rPr dirty="0" sz="1000" spc="-10">
                <a:latin typeface="Times New Roman"/>
                <a:cs typeface="Times New Roman"/>
              </a:rPr>
              <a:t>fet,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si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l'essence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du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bien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réside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dans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dépend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nous,  il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n'y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raison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ni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d'être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jaloux,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ni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d'être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envieux.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Quant 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toi,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n'est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général,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magistrat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ou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consul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tu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veux  </a:t>
            </a:r>
            <a:r>
              <a:rPr dirty="0" sz="1000" spc="-5">
                <a:latin typeface="Times New Roman"/>
                <a:cs typeface="Times New Roman"/>
              </a:rPr>
              <a:t>être, </a:t>
            </a:r>
            <a:r>
              <a:rPr dirty="0" sz="1000" spc="-15">
                <a:latin typeface="Times New Roman"/>
                <a:cs typeface="Times New Roman"/>
              </a:rPr>
              <a:t>mais </a:t>
            </a:r>
            <a:r>
              <a:rPr dirty="0" sz="1000" spc="-10">
                <a:latin typeface="Times New Roman"/>
                <a:cs typeface="Times New Roman"/>
              </a:rPr>
              <a:t>libre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5">
                <a:latin typeface="Times New Roman"/>
                <a:cs typeface="Times New Roman"/>
              </a:rPr>
              <a:t>or,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35">
                <a:latin typeface="Times New Roman"/>
                <a:cs typeface="Times New Roman"/>
              </a:rPr>
              <a:t>y </a:t>
            </a:r>
            <a:r>
              <a:rPr dirty="0" sz="1000" spc="-15">
                <a:latin typeface="Times New Roman"/>
                <a:cs typeface="Times New Roman"/>
              </a:rPr>
              <a:t>arriver,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n'y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10">
                <a:latin typeface="Times New Roman"/>
                <a:cs typeface="Times New Roman"/>
              </a:rPr>
              <a:t>qu'un </a:t>
            </a:r>
            <a:r>
              <a:rPr dirty="0" sz="1000" spc="-15">
                <a:latin typeface="Times New Roman"/>
                <a:cs typeface="Times New Roman"/>
              </a:rPr>
              <a:t>chemin</a:t>
            </a:r>
            <a:r>
              <a:rPr dirty="0" sz="1000" spc="-17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 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mépris de ce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ne dépend pas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nous. Manuel</a:t>
            </a:r>
            <a:r>
              <a:rPr dirty="0" sz="1000" spc="10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19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57065" y="3365842"/>
            <a:ext cx="27019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065" indent="-126364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39700" algn="l"/>
              </a:tabLst>
            </a:pPr>
            <a:r>
              <a:rPr dirty="0" sz="1000" spc="-10">
                <a:latin typeface="Times New Roman"/>
                <a:cs typeface="Times New Roman"/>
              </a:rPr>
              <a:t>Comprendre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10">
                <a:latin typeface="Times New Roman"/>
                <a:cs typeface="Times New Roman"/>
              </a:rPr>
              <a:t>éthique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 spc="-20">
                <a:latin typeface="Times New Roman"/>
                <a:cs typeface="Times New Roman"/>
              </a:rPr>
              <a:t>convenable,</a:t>
            </a:r>
            <a:r>
              <a:rPr dirty="0" sz="1000" spc="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30573" y="3517607"/>
            <a:ext cx="2828290" cy="32378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6543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Times New Roman"/>
                <a:cs typeface="Times New Roman"/>
              </a:rPr>
              <a:t>propose Epictète.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 spc="-15">
                <a:latin typeface="Times New Roman"/>
                <a:cs typeface="Times New Roman"/>
              </a:rPr>
              <a:t>Il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s’agit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connaître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50">
                <a:latin typeface="Times New Roman"/>
                <a:cs typeface="Times New Roman"/>
              </a:rPr>
              <a:t>l’on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est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dans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l’ordre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du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monde,  </a:t>
            </a:r>
            <a:r>
              <a:rPr dirty="0" sz="1000" spc="-35">
                <a:latin typeface="Times New Roman"/>
                <a:cs typeface="Times New Roman"/>
              </a:rPr>
              <a:t>d’agir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20">
                <a:latin typeface="Times New Roman"/>
                <a:cs typeface="Times New Roman"/>
              </a:rPr>
              <a:t>fonction </a:t>
            </a:r>
            <a:r>
              <a:rPr dirty="0" sz="1000" spc="-10">
                <a:latin typeface="Times New Roman"/>
                <a:cs typeface="Times New Roman"/>
              </a:rPr>
              <a:t>de cet </a:t>
            </a:r>
            <a:r>
              <a:rPr dirty="0" sz="1000" spc="-5">
                <a:latin typeface="Times New Roman"/>
                <a:cs typeface="Times New Roman"/>
              </a:rPr>
              <a:t>ordre </a:t>
            </a:r>
            <a:r>
              <a:rPr dirty="0" sz="1000" spc="-15">
                <a:latin typeface="Times New Roman"/>
                <a:cs typeface="Times New Roman"/>
              </a:rPr>
              <a:t>appelé </a:t>
            </a:r>
            <a:r>
              <a:rPr dirty="0" sz="1000" spc="-5">
                <a:latin typeface="Times New Roman"/>
                <a:cs typeface="Times New Roman"/>
              </a:rPr>
              <a:t>«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25">
                <a:latin typeface="Times New Roman"/>
                <a:cs typeface="Times New Roman"/>
              </a:rPr>
              <a:t>convenable </a:t>
            </a:r>
            <a:r>
              <a:rPr dirty="0" sz="1000" spc="-5">
                <a:latin typeface="Times New Roman"/>
                <a:cs typeface="Times New Roman"/>
              </a:rPr>
              <a:t>».  Je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suis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isolé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mais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Times New Roman"/>
                <a:cs typeface="Times New Roman"/>
              </a:rPr>
              <a:t>je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suis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partie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immense  </a:t>
            </a:r>
            <a:r>
              <a:rPr dirty="0" sz="1000" spc="-10">
                <a:latin typeface="Times New Roman"/>
                <a:cs typeface="Times New Roman"/>
              </a:rPr>
              <a:t>tout, </a:t>
            </a:r>
            <a:r>
              <a:rPr dirty="0" sz="1000" spc="-15">
                <a:latin typeface="Times New Roman"/>
                <a:cs typeface="Times New Roman"/>
              </a:rPr>
              <a:t>dont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20">
                <a:latin typeface="Times New Roman"/>
                <a:cs typeface="Times New Roman"/>
              </a:rPr>
              <a:t>connais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10">
                <a:latin typeface="Times New Roman"/>
                <a:cs typeface="Times New Roman"/>
              </a:rPr>
              <a:t>tout. </a:t>
            </a:r>
            <a:r>
              <a:rPr dirty="0" sz="1000" spc="-20">
                <a:latin typeface="Times New Roman"/>
                <a:cs typeface="Times New Roman"/>
              </a:rPr>
              <a:t>Ainsi </a:t>
            </a:r>
            <a:r>
              <a:rPr dirty="0" sz="1000" spc="-10">
                <a:latin typeface="Times New Roman"/>
                <a:cs typeface="Times New Roman"/>
              </a:rPr>
              <a:t>est-ce </a:t>
            </a:r>
            <a:r>
              <a:rPr dirty="0" sz="1000" spc="-15">
                <a:latin typeface="Times New Roman"/>
                <a:cs typeface="Times New Roman"/>
              </a:rPr>
              <a:t>en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remplis-  sant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rôle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destin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lois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rationnelles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nature  </a:t>
            </a:r>
            <a:r>
              <a:rPr dirty="0" sz="1000" spc="-20">
                <a:latin typeface="Times New Roman"/>
                <a:cs typeface="Times New Roman"/>
              </a:rPr>
              <a:t>nous </a:t>
            </a:r>
            <a:r>
              <a:rPr dirty="0" sz="1000" spc="-15">
                <a:latin typeface="Times New Roman"/>
                <a:cs typeface="Times New Roman"/>
              </a:rPr>
              <a:t>ont donné, que </a:t>
            </a:r>
            <a:r>
              <a:rPr dirty="0" sz="1000" spc="-20">
                <a:latin typeface="Times New Roman"/>
                <a:cs typeface="Times New Roman"/>
              </a:rPr>
              <a:t>nous </a:t>
            </a:r>
            <a:r>
              <a:rPr dirty="0" sz="1000" spc="-35">
                <a:latin typeface="Times New Roman"/>
                <a:cs typeface="Times New Roman"/>
              </a:rPr>
              <a:t>vivons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20">
                <a:latin typeface="Times New Roman"/>
                <a:cs typeface="Times New Roman"/>
              </a:rPr>
              <a:t>le mieux </a:t>
            </a:r>
            <a:r>
              <a:rPr dirty="0" sz="1000" spc="-25">
                <a:latin typeface="Times New Roman"/>
                <a:cs typeface="Times New Roman"/>
              </a:rPr>
              <a:t>au </a:t>
            </a:r>
            <a:r>
              <a:rPr dirty="0" sz="1000" spc="-20">
                <a:latin typeface="Times New Roman"/>
                <a:cs typeface="Times New Roman"/>
              </a:rPr>
              <a:t>sein</a:t>
            </a:r>
            <a:r>
              <a:rPr dirty="0" sz="1000" spc="-1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communauté</a:t>
            </a:r>
            <a:r>
              <a:rPr dirty="0" sz="1000" spc="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humaine.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70"/>
              </a:spcBef>
            </a:pPr>
            <a:r>
              <a:rPr dirty="0" sz="1000" spc="-15">
                <a:latin typeface="Times New Roman"/>
                <a:cs typeface="Times New Roman"/>
              </a:rPr>
              <a:t>Rien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voir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avec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convenances,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relèvent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45">
                <a:latin typeface="Times New Roman"/>
                <a:cs typeface="Times New Roman"/>
              </a:rPr>
              <a:t>d’un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0">
                <a:latin typeface="Times New Roman"/>
                <a:cs typeface="Times New Roman"/>
              </a:rPr>
              <a:t>jeu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so-  </a:t>
            </a:r>
            <a:r>
              <a:rPr dirty="0" sz="1000" spc="-20">
                <a:latin typeface="Times New Roman"/>
                <a:cs typeface="Times New Roman"/>
              </a:rPr>
              <a:t>cial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où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paraître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l’emporte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sur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l’être.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Rien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voir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non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plus  </a:t>
            </a:r>
            <a:r>
              <a:rPr dirty="0" sz="1000" spc="-25">
                <a:latin typeface="Times New Roman"/>
                <a:cs typeface="Times New Roman"/>
              </a:rPr>
              <a:t>avec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25">
                <a:latin typeface="Times New Roman"/>
                <a:cs typeface="Times New Roman"/>
              </a:rPr>
              <a:t>convenu, </a:t>
            </a:r>
            <a:r>
              <a:rPr dirty="0" sz="1000" spc="-20">
                <a:latin typeface="Times New Roman"/>
                <a:cs typeface="Times New Roman"/>
              </a:rPr>
              <a:t>c’est-à-dire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0">
                <a:latin typeface="Times New Roman"/>
                <a:cs typeface="Times New Roman"/>
              </a:rPr>
              <a:t>appartient </a:t>
            </a:r>
            <a:r>
              <a:rPr dirty="0" sz="1000" spc="-25">
                <a:latin typeface="Times New Roman"/>
                <a:cs typeface="Times New Roman"/>
              </a:rPr>
              <a:t>au </a:t>
            </a:r>
            <a:r>
              <a:rPr dirty="0" sz="1000" spc="-15">
                <a:latin typeface="Times New Roman"/>
                <a:cs typeface="Times New Roman"/>
              </a:rPr>
              <a:t>monde  </a:t>
            </a:r>
            <a:r>
              <a:rPr dirty="0" sz="1000" spc="-20">
                <a:latin typeface="Times New Roman"/>
                <a:cs typeface="Times New Roman"/>
              </a:rPr>
              <a:t>des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préjugés.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80"/>
              </a:spcBef>
            </a:pPr>
            <a:r>
              <a:rPr dirty="0" sz="1000" spc="-30">
                <a:latin typeface="Times New Roman"/>
                <a:cs typeface="Times New Roman"/>
              </a:rPr>
              <a:t>S’exercer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15">
                <a:latin typeface="Times New Roman"/>
                <a:cs typeface="Times New Roman"/>
              </a:rPr>
              <a:t>soi, tel est </a:t>
            </a:r>
            <a:r>
              <a:rPr dirty="0" sz="1000" spc="-20">
                <a:latin typeface="Times New Roman"/>
                <a:cs typeface="Times New Roman"/>
              </a:rPr>
              <a:t>le véritable </a:t>
            </a:r>
            <a:r>
              <a:rPr dirty="0" sz="1000" spc="-10">
                <a:latin typeface="Times New Roman"/>
                <a:cs typeface="Times New Roman"/>
              </a:rPr>
              <a:t>bonheur, com-  prendre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0">
                <a:latin typeface="Times New Roman"/>
                <a:cs typeface="Times New Roman"/>
              </a:rPr>
              <a:t>l’on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n’est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atome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isolé,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mais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0">
                <a:latin typeface="Times New Roman"/>
                <a:cs typeface="Times New Roman"/>
              </a:rPr>
              <a:t>l’on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est  une </a:t>
            </a:r>
            <a:r>
              <a:rPr dirty="0" sz="1000" spc="-5">
                <a:latin typeface="Times New Roman"/>
                <a:cs typeface="Times New Roman"/>
              </a:rPr>
              <a:t>partie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ses lois,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Raison </a:t>
            </a:r>
            <a:r>
              <a:rPr dirty="0" sz="1000" spc="-20">
                <a:latin typeface="Times New Roman"/>
                <a:cs typeface="Times New Roman"/>
              </a:rPr>
              <a:t>univer-  selle. Ainsi </a:t>
            </a:r>
            <a:r>
              <a:rPr dirty="0" sz="1000" spc="-15">
                <a:latin typeface="Times New Roman"/>
                <a:cs typeface="Times New Roman"/>
              </a:rPr>
              <a:t>faut-il </a:t>
            </a:r>
            <a:r>
              <a:rPr dirty="0" sz="1000" spc="-10">
                <a:latin typeface="Times New Roman"/>
                <a:cs typeface="Times New Roman"/>
              </a:rPr>
              <a:t>comprendre ce </a:t>
            </a:r>
            <a:r>
              <a:rPr dirty="0" sz="1000" spc="-15">
                <a:latin typeface="Times New Roman"/>
                <a:cs typeface="Times New Roman"/>
              </a:rPr>
              <a:t>détachement à </a:t>
            </a:r>
            <a:r>
              <a:rPr dirty="0" sz="1000" spc="-35">
                <a:latin typeface="Times New Roman"/>
                <a:cs typeface="Times New Roman"/>
              </a:rPr>
              <a:t>l’égard  </a:t>
            </a:r>
            <a:r>
              <a:rPr dirty="0" sz="1000" spc="-10">
                <a:latin typeface="Times New Roman"/>
                <a:cs typeface="Times New Roman"/>
              </a:rPr>
              <a:t>de ce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ne dépend pas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nous. </a:t>
            </a:r>
            <a:r>
              <a:rPr dirty="0" sz="1000" spc="-15">
                <a:latin typeface="Times New Roman"/>
                <a:cs typeface="Times New Roman"/>
              </a:rPr>
              <a:t>Détachement ne </a:t>
            </a:r>
            <a:r>
              <a:rPr dirty="0" sz="1000" spc="-20">
                <a:latin typeface="Times New Roman"/>
                <a:cs typeface="Times New Roman"/>
              </a:rPr>
              <a:t>signi-  </a:t>
            </a:r>
            <a:r>
              <a:rPr dirty="0" sz="1000" spc="-30">
                <a:latin typeface="Times New Roman"/>
                <a:cs typeface="Times New Roman"/>
              </a:rPr>
              <a:t>ﬁe </a:t>
            </a:r>
            <a:r>
              <a:rPr dirty="0" sz="1000" spc="-15">
                <a:latin typeface="Times New Roman"/>
                <a:cs typeface="Times New Roman"/>
              </a:rPr>
              <a:t>pas renoncement à </a:t>
            </a:r>
            <a:r>
              <a:rPr dirty="0" sz="1000" spc="-30">
                <a:latin typeface="Times New Roman"/>
                <a:cs typeface="Times New Roman"/>
              </a:rPr>
              <a:t>l’action, </a:t>
            </a:r>
            <a:r>
              <a:rPr dirty="0" sz="1000" spc="-15">
                <a:latin typeface="Times New Roman"/>
                <a:cs typeface="Times New Roman"/>
              </a:rPr>
              <a:t>mais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mise </a:t>
            </a:r>
            <a:r>
              <a:rPr dirty="0" sz="1000" spc="-15">
                <a:latin typeface="Times New Roman"/>
                <a:cs typeface="Times New Roman"/>
              </a:rPr>
              <a:t>à distance </a:t>
            </a:r>
            <a:r>
              <a:rPr dirty="0" sz="1000" spc="-10">
                <a:latin typeface="Times New Roman"/>
                <a:cs typeface="Times New Roman"/>
              </a:rPr>
              <a:t>de  tout ce </a:t>
            </a:r>
            <a:r>
              <a:rPr dirty="0" sz="1000" spc="-20">
                <a:latin typeface="Times New Roman"/>
                <a:cs typeface="Times New Roman"/>
              </a:rPr>
              <a:t>qui nous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échappe.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28191" y="6707213"/>
            <a:ext cx="4870450" cy="4946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065" marR="2173605" indent="-126364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39700" algn="l"/>
              </a:tabLst>
            </a:pPr>
            <a:r>
              <a:rPr dirty="0" sz="1000" spc="-10">
                <a:latin typeface="Times New Roman"/>
                <a:cs typeface="Times New Roman"/>
              </a:rPr>
              <a:t>Comprendre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20">
                <a:latin typeface="Times New Roman"/>
                <a:cs typeface="Times New Roman"/>
              </a:rPr>
              <a:t>Une des déﬁnitions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>
                <a:latin typeface="Times New Roman"/>
                <a:cs typeface="Times New Roman"/>
              </a:rPr>
              <a:t>juste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20">
                <a:latin typeface="Times New Roman"/>
                <a:cs typeface="Times New Roman"/>
              </a:rPr>
              <a:t>la loi  </a:t>
            </a:r>
            <a:r>
              <a:rPr dirty="0" sz="1000" spc="-15">
                <a:latin typeface="Times New Roman"/>
                <a:cs typeface="Times New Roman"/>
              </a:rPr>
              <a:t>du talion. </a:t>
            </a:r>
            <a:r>
              <a:rPr dirty="0" sz="1000" spc="-10">
                <a:latin typeface="Times New Roman"/>
                <a:cs typeface="Times New Roman"/>
              </a:rPr>
              <a:t>Œil pour </a:t>
            </a:r>
            <a:r>
              <a:rPr dirty="0" sz="1000" spc="-20">
                <a:latin typeface="Times New Roman"/>
                <a:cs typeface="Times New Roman"/>
              </a:rPr>
              <a:t>œil, </a:t>
            </a:r>
            <a:r>
              <a:rPr dirty="0" sz="1000" spc="-10">
                <a:latin typeface="Times New Roman"/>
                <a:cs typeface="Times New Roman"/>
              </a:rPr>
              <a:t>dent pour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dent……</a:t>
            </a:r>
            <a:endParaRPr sz="1000">
              <a:latin typeface="Times New Roman"/>
              <a:cs typeface="Times New Roman"/>
            </a:endParaRPr>
          </a:p>
          <a:p>
            <a:pPr marL="2814955">
              <a:lnSpc>
                <a:spcPts val="1295"/>
              </a:lnSpc>
              <a:tabLst>
                <a:tab pos="3232150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2.10	</a:t>
            </a:r>
            <a:r>
              <a:rPr dirty="0" sz="1200" b="1">
                <a:latin typeface="Times New Roman"/>
                <a:cs typeface="Times New Roman"/>
              </a:rPr>
              <a:t>Ils </a:t>
            </a:r>
            <a:r>
              <a:rPr dirty="0" sz="1200" spc="-5" b="1">
                <a:latin typeface="Times New Roman"/>
                <a:cs typeface="Times New Roman"/>
              </a:rPr>
              <a:t>disent :Je </a:t>
            </a:r>
            <a:r>
              <a:rPr dirty="0" sz="1200" b="1">
                <a:latin typeface="Times New Roman"/>
                <a:cs typeface="Times New Roman"/>
              </a:rPr>
              <a:t>suis un</a:t>
            </a:r>
            <a:r>
              <a:rPr dirty="0" sz="1200" spc="-70" b="1">
                <a:latin typeface="Times New Roman"/>
                <a:cs typeface="Times New Roman"/>
              </a:rPr>
              <a:t> </a:t>
            </a:r>
            <a:r>
              <a:rPr dirty="0" sz="1200" spc="-15" b="1">
                <a:latin typeface="Times New Roman"/>
                <a:cs typeface="Times New Roman"/>
              </a:rPr>
              <a:t>zéro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30573" y="7259607"/>
            <a:ext cx="2828290" cy="255651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répond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0"/>
              </a:spcBef>
            </a:pPr>
            <a:r>
              <a:rPr dirty="0" sz="1000" spc="-10">
                <a:latin typeface="Times New Roman"/>
                <a:cs typeface="Times New Roman"/>
              </a:rPr>
              <a:t>Comment peux-tu </a:t>
            </a:r>
            <a:r>
              <a:rPr dirty="0" sz="1000" spc="-5">
                <a:latin typeface="Times New Roman"/>
                <a:cs typeface="Times New Roman"/>
              </a:rPr>
              <a:t>dire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50">
                <a:latin typeface="Times New Roman"/>
                <a:cs typeface="Times New Roman"/>
              </a:rPr>
              <a:t>n’es </a:t>
            </a:r>
            <a:r>
              <a:rPr dirty="0" sz="1000" spc="-40">
                <a:latin typeface="Times New Roman"/>
                <a:cs typeface="Times New Roman"/>
              </a:rPr>
              <a:t>qu’un </a:t>
            </a:r>
            <a:r>
              <a:rPr dirty="0" sz="1000" spc="-15">
                <a:latin typeface="Times New Roman"/>
                <a:cs typeface="Times New Roman"/>
              </a:rPr>
              <a:t>zéro, puisque 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50">
                <a:latin typeface="Times New Roman"/>
                <a:cs typeface="Times New Roman"/>
              </a:rPr>
              <a:t>n’es </a:t>
            </a:r>
            <a:r>
              <a:rPr dirty="0" sz="1000" spc="-15">
                <a:latin typeface="Times New Roman"/>
                <a:cs typeface="Times New Roman"/>
              </a:rPr>
              <a:t>tenu </a:t>
            </a:r>
            <a:r>
              <a:rPr dirty="0" sz="1000" spc="-25">
                <a:latin typeface="Times New Roman"/>
                <a:cs typeface="Times New Roman"/>
              </a:rPr>
              <a:t>d’être </a:t>
            </a:r>
            <a:r>
              <a:rPr dirty="0" sz="1000" spc="-20">
                <a:latin typeface="Times New Roman"/>
                <a:cs typeface="Times New Roman"/>
              </a:rPr>
              <a:t>quelque </a:t>
            </a:r>
            <a:r>
              <a:rPr dirty="0" sz="1000" spc="-15">
                <a:latin typeface="Times New Roman"/>
                <a:cs typeface="Times New Roman"/>
              </a:rPr>
              <a:t>chose </a:t>
            </a:r>
            <a:r>
              <a:rPr dirty="0" sz="1000" spc="-45">
                <a:latin typeface="Times New Roman"/>
                <a:cs typeface="Times New Roman"/>
              </a:rPr>
              <a:t>qu’au </a:t>
            </a:r>
            <a:r>
              <a:rPr dirty="0" sz="1000" spc="-15">
                <a:latin typeface="Times New Roman"/>
                <a:cs typeface="Times New Roman"/>
              </a:rPr>
              <a:t>regard </a:t>
            </a:r>
            <a:r>
              <a:rPr dirty="0" sz="1000" spc="-10">
                <a:latin typeface="Times New Roman"/>
                <a:cs typeface="Times New Roman"/>
              </a:rPr>
              <a:t>de ce </a:t>
            </a:r>
            <a:r>
              <a:rPr dirty="0" sz="1000" spc="-20">
                <a:latin typeface="Times New Roman"/>
                <a:cs typeface="Times New Roman"/>
              </a:rPr>
              <a:t>qui  </a:t>
            </a:r>
            <a:r>
              <a:rPr dirty="0" sz="1000" spc="-15">
                <a:latin typeface="Times New Roman"/>
                <a:cs typeface="Times New Roman"/>
              </a:rPr>
              <a:t>dépend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nous.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84"/>
              </a:spcBef>
            </a:pPr>
            <a:r>
              <a:rPr dirty="0" sz="1000" spc="-10">
                <a:latin typeface="Times New Roman"/>
                <a:cs typeface="Times New Roman"/>
              </a:rPr>
              <a:t>Comprendre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Etre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zéro,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c’est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expression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fréquente  </a:t>
            </a:r>
            <a:r>
              <a:rPr dirty="0" sz="1000" spc="-15">
                <a:latin typeface="Times New Roman"/>
                <a:cs typeface="Times New Roman"/>
              </a:rPr>
              <a:t>dans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bouche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30">
                <a:latin typeface="Times New Roman"/>
                <a:cs typeface="Times New Roman"/>
              </a:rPr>
              <a:t>élèves lorsqu’on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0">
                <a:latin typeface="Times New Roman"/>
                <a:cs typeface="Times New Roman"/>
              </a:rPr>
              <a:t>note. Ou </a:t>
            </a:r>
            <a:r>
              <a:rPr dirty="0" sz="1000" spc="-20">
                <a:latin typeface="Times New Roman"/>
                <a:cs typeface="Times New Roman"/>
              </a:rPr>
              <a:t>alors </a:t>
            </a:r>
            <a:r>
              <a:rPr dirty="0" sz="1000" spc="-25">
                <a:latin typeface="Times New Roman"/>
                <a:cs typeface="Times New Roman"/>
              </a:rPr>
              <a:t>ils  s’entendent </a:t>
            </a:r>
            <a:r>
              <a:rPr dirty="0" sz="1000" spc="-5">
                <a:latin typeface="Times New Roman"/>
                <a:cs typeface="Times New Roman"/>
              </a:rPr>
              <a:t>dire « tu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30">
                <a:latin typeface="Times New Roman"/>
                <a:cs typeface="Times New Roman"/>
              </a:rPr>
              <a:t>vaux </a:t>
            </a:r>
            <a:r>
              <a:rPr dirty="0" sz="1000" spc="-10">
                <a:latin typeface="Times New Roman"/>
                <a:cs typeface="Times New Roman"/>
              </a:rPr>
              <a:t>rien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».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84"/>
              </a:spcBef>
            </a:pPr>
            <a:r>
              <a:rPr dirty="0" sz="1000" spc="-20">
                <a:latin typeface="Times New Roman"/>
                <a:cs typeface="Times New Roman"/>
              </a:rPr>
              <a:t>Dans le </a:t>
            </a:r>
            <a:r>
              <a:rPr dirty="0" sz="1000" spc="-15">
                <a:latin typeface="Times New Roman"/>
                <a:cs typeface="Times New Roman"/>
              </a:rPr>
              <a:t>monde du </a:t>
            </a:r>
            <a:r>
              <a:rPr dirty="0" sz="1000" spc="-20">
                <a:latin typeface="Times New Roman"/>
                <a:cs typeface="Times New Roman"/>
              </a:rPr>
              <a:t>travail aussi, le </a:t>
            </a:r>
            <a:r>
              <a:rPr dirty="0" sz="1000" spc="-15">
                <a:latin typeface="Times New Roman"/>
                <a:cs typeface="Times New Roman"/>
              </a:rPr>
              <a:t>moment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note </a:t>
            </a:r>
            <a:r>
              <a:rPr dirty="0" sz="1000" spc="-15">
                <a:latin typeface="Times New Roman"/>
                <a:cs typeface="Times New Roman"/>
              </a:rPr>
              <a:t>est  un moment pas toujours </a:t>
            </a:r>
            <a:r>
              <a:rPr dirty="0" sz="1000" spc="-10">
                <a:latin typeface="Times New Roman"/>
                <a:cs typeface="Times New Roman"/>
              </a:rPr>
              <a:t>très </a:t>
            </a:r>
            <a:r>
              <a:rPr dirty="0" sz="1000" spc="-15">
                <a:latin typeface="Times New Roman"/>
                <a:cs typeface="Times New Roman"/>
              </a:rPr>
              <a:t>bien </a:t>
            </a:r>
            <a:r>
              <a:rPr dirty="0" sz="1000" spc="-20">
                <a:latin typeface="Times New Roman"/>
                <a:cs typeface="Times New Roman"/>
              </a:rPr>
              <a:t>vécu. </a:t>
            </a:r>
            <a:r>
              <a:rPr dirty="0" sz="1000" spc="-10">
                <a:latin typeface="Times New Roman"/>
                <a:cs typeface="Times New Roman"/>
              </a:rPr>
              <a:t>Ici Epictète </a:t>
            </a:r>
            <a:r>
              <a:rPr dirty="0" sz="1000">
                <a:latin typeface="Times New Roman"/>
                <a:cs typeface="Times New Roman"/>
              </a:rPr>
              <a:t>part 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5">
                <a:latin typeface="Times New Roman"/>
                <a:cs typeface="Times New Roman"/>
              </a:rPr>
              <a:t>l’acceptation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35">
                <a:latin typeface="Times New Roman"/>
                <a:cs typeface="Times New Roman"/>
              </a:rPr>
              <a:t>l’individu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sa </a:t>
            </a:r>
            <a:r>
              <a:rPr dirty="0" sz="1000" spc="-10">
                <a:latin typeface="Times New Roman"/>
                <a:cs typeface="Times New Roman"/>
              </a:rPr>
              <a:t>propre </a:t>
            </a:r>
            <a:r>
              <a:rPr dirty="0" sz="1000" spc="-15">
                <a:latin typeface="Times New Roman"/>
                <a:cs typeface="Times New Roman"/>
              </a:rPr>
              <a:t>nullité. </a:t>
            </a:r>
            <a:r>
              <a:rPr dirty="0" sz="1000" spc="-5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zé-  </a:t>
            </a:r>
            <a:r>
              <a:rPr dirty="0" sz="1000" spc="-10">
                <a:latin typeface="Times New Roman"/>
                <a:cs typeface="Times New Roman"/>
              </a:rPr>
              <a:t>ro </a:t>
            </a:r>
            <a:r>
              <a:rPr dirty="0" sz="1000" spc="-20">
                <a:latin typeface="Times New Roman"/>
                <a:cs typeface="Times New Roman"/>
              </a:rPr>
              <a:t>ou la </a:t>
            </a:r>
            <a:r>
              <a:rPr dirty="0" sz="1000" spc="-15">
                <a:latin typeface="Times New Roman"/>
                <a:cs typeface="Times New Roman"/>
              </a:rPr>
              <a:t>nullité </a:t>
            </a:r>
            <a:r>
              <a:rPr dirty="0" sz="1000" spc="-40">
                <a:latin typeface="Times New Roman"/>
                <a:cs typeface="Times New Roman"/>
              </a:rPr>
              <a:t>c’est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20">
                <a:latin typeface="Times New Roman"/>
                <a:cs typeface="Times New Roman"/>
              </a:rPr>
              <a:t>valeur,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10">
                <a:latin typeface="Times New Roman"/>
                <a:cs typeface="Times New Roman"/>
              </a:rPr>
              <a:t>quantité,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5">
                <a:latin typeface="Times New Roman"/>
                <a:cs typeface="Times New Roman"/>
              </a:rPr>
              <a:t>me-  </a:t>
            </a:r>
            <a:r>
              <a:rPr dirty="0" sz="1000" spc="-15">
                <a:latin typeface="Times New Roman"/>
                <a:cs typeface="Times New Roman"/>
              </a:rPr>
              <a:t>sure à </a:t>
            </a:r>
            <a:r>
              <a:rPr dirty="0" sz="1000" spc="-40">
                <a:latin typeface="Times New Roman"/>
                <a:cs typeface="Times New Roman"/>
              </a:rPr>
              <a:t>l’aune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quelque </a:t>
            </a:r>
            <a:r>
              <a:rPr dirty="0" sz="1000" spc="-15">
                <a:latin typeface="Times New Roman"/>
                <a:cs typeface="Times New Roman"/>
              </a:rPr>
              <a:t>chose. </a:t>
            </a:r>
            <a:r>
              <a:rPr dirty="0" sz="1000">
                <a:latin typeface="Times New Roman"/>
                <a:cs typeface="Times New Roman"/>
              </a:rPr>
              <a:t>Or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5">
                <a:latin typeface="Times New Roman"/>
                <a:cs typeface="Times New Roman"/>
              </a:rPr>
              <a:t>critère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18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mesure  est </a:t>
            </a:r>
            <a:r>
              <a:rPr dirty="0" sz="1000" spc="-25">
                <a:latin typeface="Times New Roman"/>
                <a:cs typeface="Times New Roman"/>
              </a:rPr>
              <a:t>invention </a:t>
            </a:r>
            <a:r>
              <a:rPr dirty="0" sz="1000" spc="-15">
                <a:latin typeface="Times New Roman"/>
                <a:cs typeface="Times New Roman"/>
              </a:rPr>
              <a:t>humaine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en cela, ne dépend pas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nous.  </a:t>
            </a:r>
            <a:r>
              <a:rPr dirty="0" sz="1000" spc="-15">
                <a:latin typeface="Times New Roman"/>
                <a:cs typeface="Times New Roman"/>
              </a:rPr>
              <a:t>Nous ne </a:t>
            </a:r>
            <a:r>
              <a:rPr dirty="0" sz="1000" spc="-30">
                <a:latin typeface="Times New Roman"/>
                <a:cs typeface="Times New Roman"/>
              </a:rPr>
              <a:t>pouvons </a:t>
            </a:r>
            <a:r>
              <a:rPr dirty="0" sz="1000" spc="-15">
                <a:latin typeface="Times New Roman"/>
                <a:cs typeface="Times New Roman"/>
              </a:rPr>
              <a:t>pas agir sur </a:t>
            </a:r>
            <a:r>
              <a:rPr dirty="0" sz="1000" spc="-30">
                <a:latin typeface="Times New Roman"/>
                <a:cs typeface="Times New Roman"/>
              </a:rPr>
              <a:t>l’opinion </a:t>
            </a:r>
            <a:r>
              <a:rPr dirty="0" sz="1000" spc="-20">
                <a:latin typeface="Times New Roman"/>
                <a:cs typeface="Times New Roman"/>
              </a:rPr>
              <a:t>ou le </a:t>
            </a:r>
            <a:r>
              <a:rPr dirty="0" sz="1000" spc="-15">
                <a:latin typeface="Times New Roman"/>
                <a:cs typeface="Times New Roman"/>
              </a:rPr>
              <a:t>regard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20">
                <a:latin typeface="Times New Roman"/>
                <a:cs typeface="Times New Roman"/>
              </a:rPr>
              <a:t>celui qui nous </a:t>
            </a:r>
            <a:r>
              <a:rPr dirty="0" sz="1000" spc="-15">
                <a:latin typeface="Times New Roman"/>
                <a:cs typeface="Times New Roman"/>
              </a:rPr>
              <a:t>observe. </a:t>
            </a:r>
            <a:r>
              <a:rPr dirty="0" sz="1000" spc="-20">
                <a:latin typeface="Times New Roman"/>
                <a:cs typeface="Times New Roman"/>
              </a:rPr>
              <a:t>Ainsi </a:t>
            </a:r>
            <a:r>
              <a:rPr dirty="0" sz="1000" spc="-30">
                <a:latin typeface="Times New Roman"/>
                <a:cs typeface="Times New Roman"/>
              </a:rPr>
              <a:t>l’autre </a:t>
            </a:r>
            <a:r>
              <a:rPr dirty="0" sz="1000" spc="-10">
                <a:latin typeface="Times New Roman"/>
                <a:cs typeface="Times New Roman"/>
              </a:rPr>
              <a:t>a-t-il </a:t>
            </a:r>
            <a:r>
              <a:rPr dirty="0" sz="1000" spc="-15">
                <a:latin typeface="Times New Roman"/>
                <a:cs typeface="Times New Roman"/>
              </a:rPr>
              <a:t>une</a:t>
            </a:r>
            <a:r>
              <a:rPr dirty="0" sz="1000" spc="1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inclination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58813"/>
            <a:ext cx="23577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 i="1">
                <a:latin typeface="Cambria"/>
                <a:cs typeface="Cambria"/>
              </a:rPr>
              <a:t>2.12 </a:t>
            </a:r>
            <a:r>
              <a:rPr dirty="0" sz="1000" spc="-25" i="1">
                <a:latin typeface="Cambria"/>
                <a:cs typeface="Cambria"/>
              </a:rPr>
              <a:t>Ils </a:t>
            </a:r>
            <a:r>
              <a:rPr dirty="0" sz="1000" spc="-50" i="1">
                <a:latin typeface="Cambria"/>
                <a:cs typeface="Cambria"/>
              </a:rPr>
              <a:t>disent </a:t>
            </a:r>
            <a:r>
              <a:rPr dirty="0" sz="1000" spc="-10" i="1">
                <a:latin typeface="Cambria"/>
                <a:cs typeface="Cambria"/>
              </a:rPr>
              <a:t>: </a:t>
            </a:r>
            <a:r>
              <a:rPr dirty="0" sz="1000" spc="10" i="1">
                <a:latin typeface="Cambria"/>
                <a:cs typeface="Cambria"/>
              </a:rPr>
              <a:t>Je </a:t>
            </a:r>
            <a:r>
              <a:rPr dirty="0" sz="1000" spc="-35" i="1">
                <a:latin typeface="Cambria"/>
                <a:cs typeface="Cambria"/>
              </a:rPr>
              <a:t>veux </a:t>
            </a:r>
            <a:r>
              <a:rPr dirty="0" sz="1000" spc="-70" i="1">
                <a:latin typeface="Cambria"/>
                <a:cs typeface="Cambria"/>
              </a:rPr>
              <a:t>être </a:t>
            </a:r>
            <a:r>
              <a:rPr dirty="0" sz="1000" spc="-45" i="1">
                <a:latin typeface="Cambria"/>
                <a:cs typeface="Cambria"/>
              </a:rPr>
              <a:t>champion </a:t>
            </a:r>
            <a:r>
              <a:rPr dirty="0" sz="1000" spc="-40" i="1">
                <a:latin typeface="Cambria"/>
                <a:cs typeface="Cambria"/>
              </a:rPr>
              <a:t>de</a:t>
            </a:r>
            <a:r>
              <a:rPr dirty="0" sz="1000" spc="80" i="1">
                <a:latin typeface="Cambria"/>
                <a:cs typeface="Cambria"/>
              </a:rPr>
              <a:t> </a:t>
            </a:r>
            <a:r>
              <a:rPr dirty="0" sz="1000" spc="-30" i="1">
                <a:latin typeface="Cambria"/>
                <a:cs typeface="Cambria"/>
              </a:rPr>
              <a:t>foot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69582" y="458813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7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901662"/>
            <a:ext cx="2828290" cy="29737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10">
                <a:latin typeface="Times New Roman"/>
                <a:cs typeface="Times New Roman"/>
              </a:rPr>
              <a:t>me juger </a:t>
            </a:r>
            <a:r>
              <a:rPr dirty="0" sz="1000" spc="-5">
                <a:latin typeface="Times New Roman"/>
                <a:cs typeface="Times New Roman"/>
              </a:rPr>
              <a:t>par rapport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25">
                <a:latin typeface="Times New Roman"/>
                <a:cs typeface="Times New Roman"/>
              </a:rPr>
              <a:t>valeurs </a:t>
            </a:r>
            <a:r>
              <a:rPr dirty="0" sz="1000" spc="-15">
                <a:latin typeface="Times New Roman"/>
                <a:cs typeface="Times New Roman"/>
              </a:rPr>
              <a:t>pas toujours </a:t>
            </a:r>
            <a:r>
              <a:rPr dirty="0" sz="1000" spc="-10">
                <a:latin typeface="Times New Roman"/>
                <a:cs typeface="Times New Roman"/>
              </a:rPr>
              <a:t>ration-  </a:t>
            </a:r>
            <a:r>
              <a:rPr dirty="0" sz="1000" spc="-20">
                <a:latin typeface="Times New Roman"/>
                <a:cs typeface="Times New Roman"/>
              </a:rPr>
              <a:t>nelles,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donc, en fait, à se mesurer lui-même. </a:t>
            </a:r>
            <a:r>
              <a:rPr dirty="0" sz="1000" spc="-10">
                <a:latin typeface="Times New Roman"/>
                <a:cs typeface="Times New Roman"/>
              </a:rPr>
              <a:t>Comme  </a:t>
            </a:r>
            <a:r>
              <a:rPr dirty="0" sz="1000" spc="-20">
                <a:latin typeface="Times New Roman"/>
                <a:cs typeface="Times New Roman"/>
              </a:rPr>
              <a:t>cela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20">
                <a:latin typeface="Times New Roman"/>
                <a:cs typeface="Times New Roman"/>
              </a:rPr>
              <a:t>subi, il faut </a:t>
            </a:r>
            <a:r>
              <a:rPr dirty="0" sz="1000" spc="-15">
                <a:latin typeface="Times New Roman"/>
                <a:cs typeface="Times New Roman"/>
              </a:rPr>
              <a:t>éviter </a:t>
            </a:r>
            <a:r>
              <a:rPr dirty="0" sz="1000" spc="-60">
                <a:latin typeface="Times New Roman"/>
                <a:cs typeface="Times New Roman"/>
              </a:rPr>
              <a:t>d’y </a:t>
            </a:r>
            <a:r>
              <a:rPr dirty="0" sz="1000" spc="-5">
                <a:latin typeface="Times New Roman"/>
                <a:cs typeface="Times New Roman"/>
              </a:rPr>
              <a:t>prêter trop </a:t>
            </a:r>
            <a:r>
              <a:rPr dirty="0" sz="1000" spc="-10">
                <a:latin typeface="Times New Roman"/>
                <a:cs typeface="Times New Roman"/>
              </a:rPr>
              <a:t>attention,</a:t>
            </a:r>
            <a:r>
              <a:rPr dirty="0" sz="1000" spc="-6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l’autre 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20">
                <a:latin typeface="Times New Roman"/>
                <a:cs typeface="Times New Roman"/>
              </a:rPr>
              <a:t>faisant des </a:t>
            </a:r>
            <a:r>
              <a:rPr dirty="0" sz="1000" spc="-15">
                <a:latin typeface="Times New Roman"/>
                <a:cs typeface="Times New Roman"/>
              </a:rPr>
              <a:t>représentations </a:t>
            </a:r>
            <a:r>
              <a:rPr dirty="0" sz="1000" spc="-10">
                <a:latin typeface="Times New Roman"/>
                <a:cs typeface="Times New Roman"/>
              </a:rPr>
              <a:t>de moi,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>
                <a:latin typeface="Times New Roman"/>
                <a:cs typeface="Times New Roman"/>
              </a:rPr>
              <a:t>partir </a:t>
            </a:r>
            <a:r>
              <a:rPr dirty="0" sz="1000" spc="-30">
                <a:latin typeface="Times New Roman"/>
                <a:cs typeface="Times New Roman"/>
              </a:rPr>
              <a:t>d’abord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représentation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20">
                <a:latin typeface="Times New Roman"/>
                <a:cs typeface="Times New Roman"/>
              </a:rPr>
              <a:t>fait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lui-même. </a:t>
            </a:r>
            <a:r>
              <a:rPr dirty="0" sz="1000" spc="-5">
                <a:latin typeface="Times New Roman"/>
                <a:cs typeface="Times New Roman"/>
              </a:rPr>
              <a:t>Ce </a:t>
            </a:r>
            <a:r>
              <a:rPr dirty="0" sz="1000" spc="-15">
                <a:latin typeface="Times New Roman"/>
                <a:cs typeface="Times New Roman"/>
              </a:rPr>
              <a:t>regard</a:t>
            </a:r>
            <a:r>
              <a:rPr dirty="0" sz="1000" spc="-125">
                <a:latin typeface="Times New Roman"/>
                <a:cs typeface="Times New Roman"/>
              </a:rPr>
              <a:t> </a:t>
            </a:r>
            <a:r>
              <a:rPr dirty="0" sz="1000" spc="-45">
                <a:latin typeface="Times New Roman"/>
                <a:cs typeface="Times New Roman"/>
              </a:rPr>
              <a:t>qu’il  </a:t>
            </a:r>
            <a:r>
              <a:rPr dirty="0" sz="1000" spc="-10">
                <a:latin typeface="Times New Roman"/>
                <a:cs typeface="Times New Roman"/>
              </a:rPr>
              <a:t>me </a:t>
            </a:r>
            <a:r>
              <a:rPr dirty="0" sz="1000" spc="-5">
                <a:latin typeface="Times New Roman"/>
                <a:cs typeface="Times New Roman"/>
              </a:rPr>
              <a:t>porte </a:t>
            </a:r>
            <a:r>
              <a:rPr dirty="0" sz="1000" spc="-15">
                <a:latin typeface="Times New Roman"/>
                <a:cs typeface="Times New Roman"/>
              </a:rPr>
              <a:t>est en </a:t>
            </a:r>
            <a:r>
              <a:rPr dirty="0" sz="1000" spc="-10">
                <a:latin typeface="Times New Roman"/>
                <a:cs typeface="Times New Roman"/>
              </a:rPr>
              <a:t>réalité crainte de </a:t>
            </a:r>
            <a:r>
              <a:rPr dirty="0" sz="1000" spc="-20">
                <a:latin typeface="Times New Roman"/>
                <a:cs typeface="Times New Roman"/>
              </a:rPr>
              <a:t>sa </a:t>
            </a:r>
            <a:r>
              <a:rPr dirty="0" sz="1000" spc="-10">
                <a:latin typeface="Times New Roman"/>
                <a:cs typeface="Times New Roman"/>
              </a:rPr>
              <a:t>propre </a:t>
            </a:r>
            <a:r>
              <a:rPr dirty="0" sz="1000" spc="-15">
                <a:latin typeface="Times New Roman"/>
                <a:cs typeface="Times New Roman"/>
              </a:rPr>
              <a:t>image, </a:t>
            </a:r>
            <a:r>
              <a:rPr dirty="0" sz="1000" spc="-10">
                <a:latin typeface="Times New Roman"/>
                <a:cs typeface="Times New Roman"/>
              </a:rPr>
              <a:t>ren-  </a:t>
            </a:r>
            <a:r>
              <a:rPr dirty="0" sz="1000" spc="-30">
                <a:latin typeface="Times New Roman"/>
                <a:cs typeface="Times New Roman"/>
              </a:rPr>
              <a:t>voyée </a:t>
            </a:r>
            <a:r>
              <a:rPr dirty="0" sz="1000" spc="-25">
                <a:latin typeface="Times New Roman"/>
                <a:cs typeface="Times New Roman"/>
              </a:rPr>
              <a:t>aux </a:t>
            </a:r>
            <a:r>
              <a:rPr dirty="0" sz="1000" spc="-15">
                <a:latin typeface="Times New Roman"/>
                <a:cs typeface="Times New Roman"/>
              </a:rPr>
              <a:t>autres. Si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dis à </a:t>
            </a:r>
            <a:r>
              <a:rPr dirty="0" sz="1000" spc="-35">
                <a:latin typeface="Times New Roman"/>
                <a:cs typeface="Times New Roman"/>
              </a:rPr>
              <a:t>quelqu’un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20">
                <a:latin typeface="Times New Roman"/>
                <a:cs typeface="Times New Roman"/>
              </a:rPr>
              <a:t>es </a:t>
            </a:r>
            <a:r>
              <a:rPr dirty="0" sz="1000" spc="-15">
                <a:latin typeface="Times New Roman"/>
                <a:cs typeface="Times New Roman"/>
              </a:rPr>
              <a:t>un zéro, </a:t>
            </a:r>
            <a:r>
              <a:rPr dirty="0" sz="1000" spc="-40">
                <a:latin typeface="Times New Roman"/>
                <a:cs typeface="Times New Roman"/>
              </a:rPr>
              <a:t>c’est  </a:t>
            </a:r>
            <a:r>
              <a:rPr dirty="0" sz="1000" spc="-30">
                <a:latin typeface="Times New Roman"/>
                <a:cs typeface="Times New Roman"/>
              </a:rPr>
              <a:t>d’abord </a:t>
            </a:r>
            <a:r>
              <a:rPr dirty="0" sz="1000" spc="-10">
                <a:latin typeface="Times New Roman"/>
                <a:cs typeface="Times New Roman"/>
              </a:rPr>
              <a:t>pour me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protéger.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64"/>
              </a:spcBef>
            </a:pPr>
            <a:r>
              <a:rPr dirty="0" sz="1000" spc="-20">
                <a:latin typeface="Times New Roman"/>
                <a:cs typeface="Times New Roman"/>
              </a:rPr>
              <a:t>Se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tenir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l’écart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des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représentations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d’autrui,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prêter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at-  </a:t>
            </a:r>
            <a:r>
              <a:rPr dirty="0" sz="1000" spc="-15">
                <a:latin typeface="Times New Roman"/>
                <a:cs typeface="Times New Roman"/>
              </a:rPr>
              <a:t>tention que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15">
                <a:latin typeface="Times New Roman"/>
                <a:cs typeface="Times New Roman"/>
              </a:rPr>
              <a:t>sur quoi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peux agir est </a:t>
            </a:r>
            <a:r>
              <a:rPr dirty="0" sz="1000" spc="-20">
                <a:latin typeface="Times New Roman"/>
                <a:cs typeface="Times New Roman"/>
              </a:rPr>
              <a:t>la seule </a:t>
            </a:r>
            <a:r>
              <a:rPr dirty="0" sz="1000" spc="-15">
                <a:latin typeface="Times New Roman"/>
                <a:cs typeface="Times New Roman"/>
              </a:rPr>
              <a:t>conduite  </a:t>
            </a:r>
            <a:r>
              <a:rPr dirty="0" sz="1000" spc="-25">
                <a:latin typeface="Times New Roman"/>
                <a:cs typeface="Times New Roman"/>
              </a:rPr>
              <a:t>sage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soit. </a:t>
            </a:r>
            <a:r>
              <a:rPr dirty="0" sz="1000" spc="-20">
                <a:latin typeface="Times New Roman"/>
                <a:cs typeface="Times New Roman"/>
              </a:rPr>
              <a:t>Se </a:t>
            </a:r>
            <a:r>
              <a:rPr dirty="0" sz="1000" spc="-10">
                <a:latin typeface="Times New Roman"/>
                <a:cs typeface="Times New Roman"/>
              </a:rPr>
              <a:t>soumettre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30">
                <a:latin typeface="Times New Roman"/>
                <a:cs typeface="Times New Roman"/>
              </a:rPr>
              <a:t>l’opinion </a:t>
            </a:r>
            <a:r>
              <a:rPr dirty="0" sz="1000" spc="-25">
                <a:latin typeface="Times New Roman"/>
                <a:cs typeface="Times New Roman"/>
              </a:rPr>
              <a:t>d’autrui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10">
                <a:latin typeface="Times New Roman"/>
                <a:cs typeface="Times New Roman"/>
              </a:rPr>
              <a:t>accep-  </a:t>
            </a:r>
            <a:r>
              <a:rPr dirty="0" sz="1000" spc="-5">
                <a:latin typeface="Times New Roman"/>
                <a:cs typeface="Times New Roman"/>
              </a:rPr>
              <a:t>tant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représentations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45">
                <a:latin typeface="Times New Roman"/>
                <a:cs typeface="Times New Roman"/>
              </a:rPr>
              <a:t>qu’il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fait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nous,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c’est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perdre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sa  </a:t>
            </a:r>
            <a:r>
              <a:rPr dirty="0" sz="1000" spc="-5">
                <a:latin typeface="Times New Roman"/>
                <a:cs typeface="Times New Roman"/>
              </a:rPr>
              <a:t>liberté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bonheur,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car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accepter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cela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revient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croire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15">
                <a:latin typeface="Times New Roman"/>
                <a:cs typeface="Times New Roman"/>
              </a:rPr>
              <a:t>fatalité,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5">
                <a:latin typeface="Times New Roman"/>
                <a:cs typeface="Times New Roman"/>
              </a:rPr>
              <a:t>aﬃcher au ﬁnal </a:t>
            </a:r>
            <a:r>
              <a:rPr dirty="0" sz="1000" spc="-15">
                <a:latin typeface="Times New Roman"/>
                <a:cs typeface="Times New Roman"/>
              </a:rPr>
              <a:t>une lâcheté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est fuite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1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soi.  </a:t>
            </a:r>
            <a:r>
              <a:rPr dirty="0" sz="1000" spc="-5">
                <a:latin typeface="Times New Roman"/>
                <a:cs typeface="Times New Roman"/>
              </a:rPr>
              <a:t>Etre </a:t>
            </a:r>
            <a:r>
              <a:rPr dirty="0" sz="1000" spc="-15">
                <a:latin typeface="Times New Roman"/>
                <a:cs typeface="Times New Roman"/>
              </a:rPr>
              <a:t>humain </a:t>
            </a:r>
            <a:r>
              <a:rPr dirty="0" sz="1000" spc="-40">
                <a:latin typeface="Times New Roman"/>
                <a:cs typeface="Times New Roman"/>
              </a:rPr>
              <a:t>c’est </a:t>
            </a:r>
            <a:r>
              <a:rPr dirty="0" sz="1000" spc="-10">
                <a:latin typeface="Times New Roman"/>
                <a:cs typeface="Times New Roman"/>
              </a:rPr>
              <a:t>prendre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risque de </a:t>
            </a:r>
            <a:r>
              <a:rPr dirty="0" sz="1000" spc="-15">
                <a:latin typeface="Times New Roman"/>
                <a:cs typeface="Times New Roman"/>
              </a:rPr>
              <a:t>ne pas </a:t>
            </a:r>
            <a:r>
              <a:rPr dirty="0" sz="1000" spc="-10">
                <a:latin typeface="Times New Roman"/>
                <a:cs typeface="Times New Roman"/>
              </a:rPr>
              <a:t>croire </a:t>
            </a:r>
            <a:r>
              <a:rPr dirty="0" sz="1000" spc="-25">
                <a:latin typeface="Times New Roman"/>
                <a:cs typeface="Times New Roman"/>
              </a:rPr>
              <a:t>aux  </a:t>
            </a:r>
            <a:r>
              <a:rPr dirty="0" sz="1000" spc="-15">
                <a:latin typeface="Times New Roman"/>
                <a:cs typeface="Times New Roman"/>
              </a:rPr>
              <a:t>représentations que </a:t>
            </a:r>
            <a:r>
              <a:rPr dirty="0" sz="1000" spc="-30">
                <a:latin typeface="Times New Roman"/>
                <a:cs typeface="Times New Roman"/>
              </a:rPr>
              <a:t>l’autre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20">
                <a:latin typeface="Times New Roman"/>
                <a:cs typeface="Times New Roman"/>
              </a:rPr>
              <a:t>fait </a:t>
            </a:r>
            <a:r>
              <a:rPr dirty="0" sz="1000" spc="-10">
                <a:latin typeface="Times New Roman"/>
                <a:cs typeface="Times New Roman"/>
              </a:rPr>
              <a:t>de moi,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agir en </a:t>
            </a:r>
            <a:r>
              <a:rPr dirty="0" sz="1000" spc="-10">
                <a:latin typeface="Times New Roman"/>
                <a:cs typeface="Times New Roman"/>
              </a:rPr>
              <a:t>sorte 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20">
                <a:latin typeface="Times New Roman"/>
                <a:cs typeface="Times New Roman"/>
              </a:rPr>
              <a:t>sois </a:t>
            </a:r>
            <a:r>
              <a:rPr dirty="0" sz="1000" spc="-25">
                <a:latin typeface="Times New Roman"/>
                <a:cs typeface="Times New Roman"/>
              </a:rPr>
              <a:t>seul </a:t>
            </a:r>
            <a:r>
              <a:rPr dirty="0" sz="1000" spc="-10">
                <a:latin typeface="Times New Roman"/>
                <a:cs typeface="Times New Roman"/>
              </a:rPr>
              <a:t>juge de </a:t>
            </a:r>
            <a:r>
              <a:rPr dirty="0" sz="1000" spc="-20">
                <a:latin typeface="Times New Roman"/>
                <a:cs typeface="Times New Roman"/>
              </a:rPr>
              <a:t>mes </a:t>
            </a:r>
            <a:r>
              <a:rPr dirty="0" sz="1000" spc="-15">
                <a:latin typeface="Times New Roman"/>
                <a:cs typeface="Times New Roman"/>
              </a:rPr>
              <a:t>actes, capable </a:t>
            </a:r>
            <a:r>
              <a:rPr dirty="0" sz="1000" spc="-10">
                <a:latin typeface="Times New Roman"/>
                <a:cs typeface="Times New Roman"/>
              </a:rPr>
              <a:t>de connaître  ma </a:t>
            </a:r>
            <a:r>
              <a:rPr dirty="0" sz="1000" spc="-25">
                <a:latin typeface="Times New Roman"/>
                <a:cs typeface="Times New Roman"/>
              </a:rPr>
              <a:t>valeur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>
                <a:latin typeface="Times New Roman"/>
                <a:cs typeface="Times New Roman"/>
              </a:rPr>
              <a:t>partir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mon </a:t>
            </a:r>
            <a:r>
              <a:rPr dirty="0" sz="1000" spc="-15">
                <a:latin typeface="Times New Roman"/>
                <a:cs typeface="Times New Roman"/>
              </a:rPr>
              <a:t>action sur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dépend </a:t>
            </a:r>
            <a:r>
              <a:rPr dirty="0" sz="1000" spc="-10">
                <a:latin typeface="Times New Roman"/>
                <a:cs typeface="Times New Roman"/>
              </a:rPr>
              <a:t>de  moi. Là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vraie </a:t>
            </a:r>
            <a:r>
              <a:rPr dirty="0" sz="1000" spc="-5">
                <a:latin typeface="Times New Roman"/>
                <a:cs typeface="Times New Roman"/>
              </a:rPr>
              <a:t>liberté </a:t>
            </a:r>
            <a:r>
              <a:rPr dirty="0" sz="1000" spc="-5" b="1">
                <a:latin typeface="Times New Roman"/>
                <a:cs typeface="Times New Roman"/>
              </a:rPr>
              <a:t>Le sage </a:t>
            </a:r>
            <a:r>
              <a:rPr dirty="0" sz="1000" spc="0" b="1">
                <a:latin typeface="Times New Roman"/>
                <a:cs typeface="Times New Roman"/>
              </a:rPr>
              <a:t>se </a:t>
            </a:r>
            <a:r>
              <a:rPr dirty="0" sz="1000" spc="-5" b="1">
                <a:latin typeface="Times New Roman"/>
                <a:cs typeface="Times New Roman"/>
              </a:rPr>
              <a:t>tient à</a:t>
            </a:r>
            <a:r>
              <a:rPr dirty="0" sz="1000" spc="25" b="1">
                <a:latin typeface="Times New Roman"/>
                <a:cs typeface="Times New Roman"/>
              </a:rPr>
              <a:t> </a:t>
            </a:r>
            <a:r>
              <a:rPr dirty="0" sz="1000" spc="-20" b="1">
                <a:latin typeface="Times New Roman"/>
                <a:cs typeface="Times New Roman"/>
              </a:rPr>
              <a:t>l’écart.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4123626"/>
            <a:ext cx="230886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98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2.11	</a:t>
            </a:r>
            <a:r>
              <a:rPr dirty="0" sz="1200" b="1">
                <a:latin typeface="Times New Roman"/>
                <a:cs typeface="Times New Roman"/>
              </a:rPr>
              <a:t>Ils </a:t>
            </a:r>
            <a:r>
              <a:rPr dirty="0" sz="1200" spc="-5" b="1">
                <a:latin typeface="Times New Roman"/>
                <a:cs typeface="Times New Roman"/>
              </a:rPr>
              <a:t>disent : Il a </a:t>
            </a:r>
            <a:r>
              <a:rPr dirty="0" sz="1200" spc="-10" b="1">
                <a:latin typeface="Times New Roman"/>
                <a:cs typeface="Times New Roman"/>
              </a:rPr>
              <a:t>plus </a:t>
            </a:r>
            <a:r>
              <a:rPr dirty="0" sz="1200" spc="-15" b="1">
                <a:latin typeface="Times New Roman"/>
                <a:cs typeface="Times New Roman"/>
              </a:rPr>
              <a:t>que </a:t>
            </a:r>
            <a:r>
              <a:rPr dirty="0" sz="1200" spc="-5" b="1">
                <a:latin typeface="Times New Roman"/>
                <a:cs typeface="Times New Roman"/>
              </a:rPr>
              <a:t>moi</a:t>
            </a:r>
            <a:r>
              <a:rPr dirty="0" sz="1200" spc="-13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!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4454613"/>
            <a:ext cx="2828290" cy="7848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Il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répond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Au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marché…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Combien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coûte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laitue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?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Une  </a:t>
            </a:r>
            <a:r>
              <a:rPr dirty="0" sz="1000" spc="-15">
                <a:latin typeface="Times New Roman"/>
                <a:cs typeface="Times New Roman"/>
              </a:rPr>
              <a:t>obole, </a:t>
            </a:r>
            <a:r>
              <a:rPr dirty="0" sz="1000" spc="-20">
                <a:latin typeface="Times New Roman"/>
                <a:cs typeface="Times New Roman"/>
              </a:rPr>
              <a:t>plus ou moins. </a:t>
            </a:r>
            <a:r>
              <a:rPr dirty="0" sz="1000" spc="-15">
                <a:latin typeface="Times New Roman"/>
                <a:cs typeface="Times New Roman"/>
              </a:rPr>
              <a:t>Suppose que </a:t>
            </a:r>
            <a:r>
              <a:rPr dirty="0" sz="1000" spc="-35">
                <a:latin typeface="Times New Roman"/>
                <a:cs typeface="Times New Roman"/>
              </a:rPr>
              <a:t>quelqu’un </a:t>
            </a:r>
            <a:r>
              <a:rPr dirty="0" sz="1000" spc="-15">
                <a:latin typeface="Times New Roman"/>
                <a:cs typeface="Times New Roman"/>
              </a:rPr>
              <a:t>donne une  </a:t>
            </a:r>
            <a:r>
              <a:rPr dirty="0" sz="1000" spc="-20">
                <a:latin typeface="Times New Roman"/>
                <a:cs typeface="Times New Roman"/>
              </a:rPr>
              <a:t>obole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pour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laitue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;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si,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toi,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tu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donnes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rien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reçois  </a:t>
            </a:r>
            <a:r>
              <a:rPr dirty="0" sz="1000" spc="-10">
                <a:latin typeface="Times New Roman"/>
                <a:cs typeface="Times New Roman"/>
              </a:rPr>
              <a:t>rien,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considère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avoir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eu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moins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lui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il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sa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laitue,  </a:t>
            </a:r>
            <a:r>
              <a:rPr dirty="0" sz="1000" spc="-5">
                <a:latin typeface="Times New Roman"/>
                <a:cs typeface="Times New Roman"/>
              </a:rPr>
              <a:t>toi, </a:t>
            </a:r>
            <a:r>
              <a:rPr dirty="0" sz="1000" spc="-35">
                <a:latin typeface="Times New Roman"/>
                <a:cs typeface="Times New Roman"/>
              </a:rPr>
              <a:t>l’obole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50">
                <a:latin typeface="Times New Roman"/>
                <a:cs typeface="Times New Roman"/>
              </a:rPr>
              <a:t>n’as </a:t>
            </a:r>
            <a:r>
              <a:rPr dirty="0" sz="1000" spc="-15">
                <a:latin typeface="Times New Roman"/>
                <a:cs typeface="Times New Roman"/>
              </a:rPr>
              <a:t>pas donnée. Manuel,</a:t>
            </a:r>
            <a:r>
              <a:rPr dirty="0" sz="1000" spc="1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25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8191" y="5420576"/>
            <a:ext cx="27019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065" indent="-126364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39700" algn="l"/>
              </a:tabLst>
            </a:pPr>
            <a:r>
              <a:rPr dirty="0" sz="1000" spc="-10">
                <a:latin typeface="Times New Roman"/>
                <a:cs typeface="Times New Roman"/>
              </a:rPr>
              <a:t>Comprendre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5">
                <a:latin typeface="Times New Roman"/>
                <a:cs typeface="Times New Roman"/>
              </a:rPr>
              <a:t>Si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donne une </a:t>
            </a:r>
            <a:r>
              <a:rPr dirty="0" sz="1000" spc="-20">
                <a:latin typeface="Times New Roman"/>
                <a:cs typeface="Times New Roman"/>
              </a:rPr>
              <a:t>obole</a:t>
            </a:r>
            <a:r>
              <a:rPr dirty="0" sz="1000" spc="-1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pour acheter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54811" y="5572468"/>
            <a:ext cx="2574925" cy="7848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une salade,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15">
                <a:latin typeface="Times New Roman"/>
                <a:cs typeface="Times New Roman"/>
              </a:rPr>
              <a:t>est clair que </a:t>
            </a:r>
            <a:r>
              <a:rPr dirty="0" sz="1000" spc="-20">
                <a:latin typeface="Times New Roman"/>
                <a:cs typeface="Times New Roman"/>
              </a:rPr>
              <a:t>cela </a:t>
            </a:r>
            <a:r>
              <a:rPr dirty="0" sz="1000" spc="-55">
                <a:latin typeface="Times New Roman"/>
                <a:cs typeface="Times New Roman"/>
              </a:rPr>
              <a:t>n’a </a:t>
            </a:r>
            <a:r>
              <a:rPr dirty="0" sz="1000" spc="-10">
                <a:latin typeface="Times New Roman"/>
                <a:cs typeface="Times New Roman"/>
              </a:rPr>
              <a:t>rien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voir </a:t>
            </a:r>
            <a:r>
              <a:rPr dirty="0" sz="1000" spc="-25">
                <a:latin typeface="Times New Roman"/>
                <a:cs typeface="Times New Roman"/>
              </a:rPr>
              <a:t>avec  </a:t>
            </a:r>
            <a:r>
              <a:rPr dirty="0" sz="1000" spc="-20">
                <a:latin typeface="Times New Roman"/>
                <a:cs typeface="Times New Roman"/>
              </a:rPr>
              <a:t>le fait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10">
                <a:latin typeface="Times New Roman"/>
                <a:cs typeface="Times New Roman"/>
              </a:rPr>
              <a:t>rien </a:t>
            </a:r>
            <a:r>
              <a:rPr dirty="0" sz="1000" spc="-15">
                <a:latin typeface="Times New Roman"/>
                <a:cs typeface="Times New Roman"/>
              </a:rPr>
              <a:t>donner. </a:t>
            </a:r>
            <a:r>
              <a:rPr dirty="0" sz="1000" spc="-10">
                <a:latin typeface="Times New Roman"/>
                <a:cs typeface="Times New Roman"/>
              </a:rPr>
              <a:t>La </a:t>
            </a:r>
            <a:r>
              <a:rPr dirty="0" sz="1000" spc="-25">
                <a:latin typeface="Times New Roman"/>
                <a:cs typeface="Times New Roman"/>
              </a:rPr>
              <a:t>valeur </a:t>
            </a:r>
            <a:r>
              <a:rPr dirty="0" sz="1000" spc="-10">
                <a:latin typeface="Times New Roman"/>
                <a:cs typeface="Times New Roman"/>
              </a:rPr>
              <a:t>de ce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25">
                <a:latin typeface="Times New Roman"/>
                <a:cs typeface="Times New Roman"/>
              </a:rPr>
              <a:t>je  </a:t>
            </a:r>
            <a:r>
              <a:rPr dirty="0" sz="1000" spc="-15">
                <a:latin typeface="Times New Roman"/>
                <a:cs typeface="Times New Roman"/>
              </a:rPr>
              <a:t>donne </a:t>
            </a:r>
            <a:r>
              <a:rPr dirty="0" sz="1000" spc="-35">
                <a:latin typeface="Times New Roman"/>
                <a:cs typeface="Times New Roman"/>
              </a:rPr>
              <a:t>ﬁxe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25">
                <a:latin typeface="Times New Roman"/>
                <a:cs typeface="Times New Roman"/>
              </a:rPr>
              <a:t>valeur </a:t>
            </a:r>
            <a:r>
              <a:rPr dirty="0" sz="1000" spc="-10">
                <a:latin typeface="Times New Roman"/>
                <a:cs typeface="Times New Roman"/>
              </a:rPr>
              <a:t>de ce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20">
                <a:latin typeface="Times New Roman"/>
                <a:cs typeface="Times New Roman"/>
              </a:rPr>
              <a:t>j’obtiens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5">
                <a:latin typeface="Times New Roman"/>
                <a:cs typeface="Times New Roman"/>
              </a:rPr>
              <a:t>retour.  </a:t>
            </a:r>
            <a:r>
              <a:rPr dirty="0" sz="1000" spc="-15">
                <a:latin typeface="Times New Roman"/>
                <a:cs typeface="Times New Roman"/>
              </a:rPr>
              <a:t>Celui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0">
                <a:latin typeface="Times New Roman"/>
                <a:cs typeface="Times New Roman"/>
              </a:rPr>
              <a:t>paie obtient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salade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18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celui qui </a:t>
            </a:r>
            <a:r>
              <a:rPr dirty="0" sz="1000" spc="-15">
                <a:latin typeface="Times New Roman"/>
                <a:cs typeface="Times New Roman"/>
              </a:rPr>
              <a:t>ne donne  rien…conserve </a:t>
            </a:r>
            <a:r>
              <a:rPr dirty="0" sz="1000" spc="-35">
                <a:latin typeface="Times New Roman"/>
                <a:cs typeface="Times New Roman"/>
              </a:rPr>
              <a:t>l’obole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55">
                <a:latin typeface="Times New Roman"/>
                <a:cs typeface="Times New Roman"/>
              </a:rPr>
              <a:t>n’a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12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donnée.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6538557"/>
            <a:ext cx="2828290" cy="32772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Le rapport </a:t>
            </a:r>
            <a:r>
              <a:rPr dirty="0" sz="1000" spc="-15">
                <a:latin typeface="Times New Roman"/>
                <a:cs typeface="Times New Roman"/>
              </a:rPr>
              <a:t>est proportionnel… </a:t>
            </a:r>
            <a:r>
              <a:rPr dirty="0" sz="1000" spc="-25">
                <a:latin typeface="Times New Roman"/>
                <a:cs typeface="Times New Roman"/>
              </a:rPr>
              <a:t>Qu’est-ce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20">
                <a:latin typeface="Times New Roman"/>
                <a:cs typeface="Times New Roman"/>
              </a:rPr>
              <a:t>cela </a:t>
            </a:r>
            <a:r>
              <a:rPr dirty="0" sz="1000" spc="-25">
                <a:latin typeface="Times New Roman"/>
                <a:cs typeface="Times New Roman"/>
              </a:rPr>
              <a:t>veut  </a:t>
            </a:r>
            <a:r>
              <a:rPr dirty="0" sz="1000" spc="-5">
                <a:latin typeface="Times New Roman"/>
                <a:cs typeface="Times New Roman"/>
              </a:rPr>
              <a:t>dire ?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35">
                <a:latin typeface="Times New Roman"/>
                <a:cs typeface="Times New Roman"/>
              </a:rPr>
              <a:t>y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5">
                <a:latin typeface="Times New Roman"/>
                <a:cs typeface="Times New Roman"/>
              </a:rPr>
              <a:t>diﬀérences </a:t>
            </a:r>
            <a:r>
              <a:rPr dirty="0" sz="1000" spc="-10">
                <a:latin typeface="Times New Roman"/>
                <a:cs typeface="Times New Roman"/>
              </a:rPr>
              <a:t>entre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hommes. </a:t>
            </a:r>
            <a:r>
              <a:rPr dirty="0" sz="1000" spc="-10">
                <a:latin typeface="Times New Roman"/>
                <a:cs typeface="Times New Roman"/>
              </a:rPr>
              <a:t>En </a:t>
            </a:r>
            <a:r>
              <a:rPr dirty="0" sz="1000" spc="-15">
                <a:latin typeface="Times New Roman"/>
                <a:cs typeface="Times New Roman"/>
              </a:rPr>
              <a:t>fonc-  tion </a:t>
            </a:r>
            <a:r>
              <a:rPr dirty="0" sz="1000" spc="-10">
                <a:latin typeface="Times New Roman"/>
                <a:cs typeface="Times New Roman"/>
              </a:rPr>
              <a:t>de ce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15">
                <a:latin typeface="Times New Roman"/>
                <a:cs typeface="Times New Roman"/>
              </a:rPr>
              <a:t>donne </a:t>
            </a:r>
            <a:r>
              <a:rPr dirty="0" sz="1000" spc="-20">
                <a:latin typeface="Times New Roman"/>
                <a:cs typeface="Times New Roman"/>
              </a:rPr>
              <a:t>on </a:t>
            </a:r>
            <a:r>
              <a:rPr dirty="0" sz="1000" spc="-10">
                <a:latin typeface="Times New Roman"/>
                <a:cs typeface="Times New Roman"/>
              </a:rPr>
              <a:t>obtient </a:t>
            </a:r>
            <a:r>
              <a:rPr dirty="0" sz="1000" spc="-20">
                <a:latin typeface="Times New Roman"/>
                <a:cs typeface="Times New Roman"/>
              </a:rPr>
              <a:t>des biens </a:t>
            </a:r>
            <a:r>
              <a:rPr dirty="0" sz="1000" spc="-10">
                <a:latin typeface="Times New Roman"/>
                <a:cs typeface="Times New Roman"/>
              </a:rPr>
              <a:t>diﬀé-  rents. </a:t>
            </a:r>
            <a:r>
              <a:rPr dirty="0" sz="1000" spc="-25">
                <a:latin typeface="Times New Roman"/>
                <a:cs typeface="Times New Roman"/>
              </a:rPr>
              <a:t>Vouloir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10">
                <a:latin typeface="Times New Roman"/>
                <a:cs typeface="Times New Roman"/>
              </a:rPr>
              <a:t>rien </a:t>
            </a:r>
            <a:r>
              <a:rPr dirty="0" sz="1000" spc="-15">
                <a:latin typeface="Times New Roman"/>
                <a:cs typeface="Times New Roman"/>
              </a:rPr>
              <a:t>donner, </a:t>
            </a:r>
            <a:r>
              <a:rPr dirty="0" sz="1000" spc="-40">
                <a:latin typeface="Times New Roman"/>
                <a:cs typeface="Times New Roman"/>
              </a:rPr>
              <a:t>c’est </a:t>
            </a:r>
            <a:r>
              <a:rPr dirty="0" sz="1000" spc="-10">
                <a:latin typeface="Times New Roman"/>
                <a:cs typeface="Times New Roman"/>
              </a:rPr>
              <a:t>obtenir, comme  </a:t>
            </a:r>
            <a:r>
              <a:rPr dirty="0" sz="1000" spc="-15">
                <a:latin typeface="Times New Roman"/>
                <a:cs typeface="Times New Roman"/>
              </a:rPr>
              <a:t>dans </a:t>
            </a:r>
            <a:r>
              <a:rPr dirty="0" sz="1000" spc="-35">
                <a:latin typeface="Times New Roman"/>
                <a:cs typeface="Times New Roman"/>
              </a:rPr>
              <a:t>l’exemple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laitue, ce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55">
                <a:latin typeface="Times New Roman"/>
                <a:cs typeface="Times New Roman"/>
              </a:rPr>
              <a:t>n’a </a:t>
            </a:r>
            <a:r>
              <a:rPr dirty="0" sz="1000" spc="-15">
                <a:latin typeface="Times New Roman"/>
                <a:cs typeface="Times New Roman"/>
              </a:rPr>
              <a:t>pas donné. </a:t>
            </a:r>
            <a:r>
              <a:rPr dirty="0" sz="1000" spc="-5">
                <a:latin typeface="Times New Roman"/>
                <a:cs typeface="Times New Roman"/>
              </a:rPr>
              <a:t>Par  </a:t>
            </a:r>
            <a:r>
              <a:rPr dirty="0" sz="1000" spc="-15">
                <a:latin typeface="Times New Roman"/>
                <a:cs typeface="Times New Roman"/>
              </a:rPr>
              <a:t>conséquent </a:t>
            </a:r>
            <a:r>
              <a:rPr dirty="0" sz="1000" spc="-20">
                <a:latin typeface="Times New Roman"/>
                <a:cs typeface="Times New Roman"/>
              </a:rPr>
              <a:t>on </a:t>
            </a:r>
            <a:r>
              <a:rPr dirty="0" sz="1000" spc="-25">
                <a:latin typeface="Times New Roman"/>
                <a:cs typeface="Times New Roman"/>
              </a:rPr>
              <a:t>n’obtient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10">
                <a:latin typeface="Times New Roman"/>
                <a:cs typeface="Times New Roman"/>
              </a:rPr>
              <a:t>rien. </a:t>
            </a:r>
            <a:r>
              <a:rPr dirty="0" sz="1000" spc="-20">
                <a:latin typeface="Times New Roman"/>
                <a:cs typeface="Times New Roman"/>
              </a:rPr>
              <a:t>Mais on </a:t>
            </a:r>
            <a:r>
              <a:rPr dirty="0" sz="1000" spc="-25">
                <a:latin typeface="Times New Roman"/>
                <a:cs typeface="Times New Roman"/>
              </a:rPr>
              <a:t>n’obtient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1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10">
                <a:latin typeface="Times New Roman"/>
                <a:cs typeface="Times New Roman"/>
              </a:rPr>
              <a:t>même </a:t>
            </a:r>
            <a:r>
              <a:rPr dirty="0" sz="1000" spc="-15">
                <a:latin typeface="Times New Roman"/>
                <a:cs typeface="Times New Roman"/>
              </a:rPr>
              <a:t>chose que </a:t>
            </a:r>
            <a:r>
              <a:rPr dirty="0" sz="1000" spc="-20">
                <a:latin typeface="Times New Roman"/>
                <a:cs typeface="Times New Roman"/>
              </a:rPr>
              <a:t>celui qui </a:t>
            </a:r>
            <a:r>
              <a:rPr dirty="0" sz="1000" spc="-15">
                <a:latin typeface="Times New Roman"/>
                <a:cs typeface="Times New Roman"/>
              </a:rPr>
              <a:t>a donné. Il </a:t>
            </a:r>
            <a:r>
              <a:rPr dirty="0" sz="1000" spc="-60">
                <a:latin typeface="Times New Roman"/>
                <a:cs typeface="Times New Roman"/>
              </a:rPr>
              <a:t>n’y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20">
                <a:latin typeface="Times New Roman"/>
                <a:cs typeface="Times New Roman"/>
              </a:rPr>
              <a:t>ainsi nulle </a:t>
            </a:r>
            <a:r>
              <a:rPr dirty="0" sz="1000" spc="-10">
                <a:latin typeface="Times New Roman"/>
                <a:cs typeface="Times New Roman"/>
              </a:rPr>
              <a:t>dé-  </a:t>
            </a:r>
            <a:r>
              <a:rPr dirty="0" sz="1000" spc="-20">
                <a:latin typeface="Times New Roman"/>
                <a:cs typeface="Times New Roman"/>
              </a:rPr>
              <a:t>possession. </a:t>
            </a:r>
            <a:r>
              <a:rPr dirty="0" sz="1000" spc="-1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diﬀérence </a:t>
            </a:r>
            <a:r>
              <a:rPr dirty="0" sz="1000" spc="-5">
                <a:latin typeface="Times New Roman"/>
                <a:cs typeface="Times New Roman"/>
              </a:rPr>
              <a:t>crée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5">
                <a:latin typeface="Times New Roman"/>
                <a:cs typeface="Times New Roman"/>
              </a:rPr>
              <a:t>justice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30">
                <a:latin typeface="Times New Roman"/>
                <a:cs typeface="Times New Roman"/>
              </a:rPr>
              <a:t>l’égalité </a:t>
            </a:r>
            <a:r>
              <a:rPr dirty="0" sz="1000" spc="-10">
                <a:latin typeface="Times New Roman"/>
                <a:cs typeface="Times New Roman"/>
              </a:rPr>
              <a:t>pro-  </a:t>
            </a:r>
            <a:r>
              <a:rPr dirty="0" sz="1000" spc="-15">
                <a:latin typeface="Times New Roman"/>
                <a:cs typeface="Times New Roman"/>
              </a:rPr>
              <a:t>portionnelle fondée sur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reconnaissance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0">
                <a:latin typeface="Times New Roman"/>
                <a:cs typeface="Times New Roman"/>
              </a:rPr>
              <a:t>mérites de  </a:t>
            </a:r>
            <a:r>
              <a:rPr dirty="0" sz="1000" spc="-15">
                <a:latin typeface="Times New Roman"/>
                <a:cs typeface="Times New Roman"/>
              </a:rPr>
              <a:t>chacun. </a:t>
            </a:r>
            <a:r>
              <a:rPr dirty="0" sz="1000" spc="-5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modèle politique </a:t>
            </a:r>
            <a:r>
              <a:rPr dirty="0" sz="1000" spc="-20">
                <a:latin typeface="Times New Roman"/>
                <a:cs typeface="Times New Roman"/>
              </a:rPr>
              <a:t>d’Epictète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20">
                <a:latin typeface="Times New Roman"/>
                <a:cs typeface="Times New Roman"/>
              </a:rPr>
              <a:t>celui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15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l’aris-  </a:t>
            </a:r>
            <a:r>
              <a:rPr dirty="0" sz="1000" spc="-10">
                <a:latin typeface="Times New Roman"/>
                <a:cs typeface="Times New Roman"/>
              </a:rPr>
              <a:t>tocratie…le </a:t>
            </a:r>
            <a:r>
              <a:rPr dirty="0" sz="1000" spc="-20">
                <a:latin typeface="Times New Roman"/>
                <a:cs typeface="Times New Roman"/>
              </a:rPr>
              <a:t>pouvoir des meilleurs </a:t>
            </a:r>
            <a:r>
              <a:rPr dirty="0" sz="1000" spc="-25">
                <a:latin typeface="Times New Roman"/>
                <a:cs typeface="Times New Roman"/>
              </a:rPr>
              <a:t>au sens </a:t>
            </a:r>
            <a:r>
              <a:rPr dirty="0" sz="1000" spc="-10">
                <a:latin typeface="Times New Roman"/>
                <a:cs typeface="Times New Roman"/>
              </a:rPr>
              <a:t>grec, </a:t>
            </a:r>
            <a:r>
              <a:rPr dirty="0" sz="1000" spc="-20">
                <a:latin typeface="Times New Roman"/>
                <a:cs typeface="Times New Roman"/>
              </a:rPr>
              <a:t>ceux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50"/>
              </a:lnSpc>
            </a:pPr>
            <a:r>
              <a:rPr dirty="0" sz="1000" spc="-5">
                <a:latin typeface="Times New Roman"/>
                <a:cs typeface="Times New Roman"/>
              </a:rPr>
              <a:t>«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méritent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»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leur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place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du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fait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critères,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valeurs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ﬁxées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200"/>
              </a:lnSpc>
            </a:pPr>
            <a:r>
              <a:rPr dirty="0" sz="1000" spc="-5">
                <a:latin typeface="Times New Roman"/>
                <a:cs typeface="Times New Roman"/>
              </a:rPr>
              <a:t>par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eux-mêmes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5"/>
              </a:spcBef>
            </a:pPr>
            <a:r>
              <a:rPr dirty="0" sz="1000" spc="-20">
                <a:latin typeface="Times New Roman"/>
                <a:cs typeface="Times New Roman"/>
              </a:rPr>
              <a:t>Sa </a:t>
            </a:r>
            <a:r>
              <a:rPr dirty="0" sz="1000" spc="-15">
                <a:latin typeface="Times New Roman"/>
                <a:cs typeface="Times New Roman"/>
              </a:rPr>
              <a:t>morale est </a:t>
            </a:r>
            <a:r>
              <a:rPr dirty="0" sz="1000" spc="-10">
                <a:latin typeface="Times New Roman"/>
                <a:cs typeface="Times New Roman"/>
              </a:rPr>
              <a:t>aristocratique, </a:t>
            </a:r>
            <a:r>
              <a:rPr dirty="0" sz="1000" spc="-25">
                <a:latin typeface="Times New Roman"/>
                <a:cs typeface="Times New Roman"/>
              </a:rPr>
              <a:t>au sens </a:t>
            </a:r>
            <a:r>
              <a:rPr dirty="0" sz="1000" spc="-20">
                <a:latin typeface="Times New Roman"/>
                <a:cs typeface="Times New Roman"/>
              </a:rPr>
              <a:t>où </a:t>
            </a:r>
            <a:r>
              <a:rPr dirty="0" sz="1000" spc="-10">
                <a:latin typeface="Times New Roman"/>
                <a:cs typeface="Times New Roman"/>
              </a:rPr>
              <a:t>tout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monde</a:t>
            </a:r>
            <a:r>
              <a:rPr dirty="0" sz="1000" spc="-125">
                <a:latin typeface="Times New Roman"/>
                <a:cs typeface="Times New Roman"/>
              </a:rPr>
              <a:t> </a:t>
            </a:r>
            <a:r>
              <a:rPr dirty="0" sz="1000" spc="-60">
                <a:latin typeface="Times New Roman"/>
                <a:cs typeface="Times New Roman"/>
              </a:rPr>
              <a:t>n’y  </a:t>
            </a:r>
            <a:r>
              <a:rPr dirty="0" sz="1000" spc="-15">
                <a:latin typeface="Times New Roman"/>
                <a:cs typeface="Times New Roman"/>
              </a:rPr>
              <a:t>parvient </a:t>
            </a:r>
            <a:r>
              <a:rPr dirty="0" sz="1000" spc="-20">
                <a:latin typeface="Times New Roman"/>
                <a:cs typeface="Times New Roman"/>
              </a:rPr>
              <a:t>pas.Vaincre suppose des </a:t>
            </a:r>
            <a:r>
              <a:rPr dirty="0" sz="1000" spc="-15">
                <a:latin typeface="Times New Roman"/>
                <a:cs typeface="Times New Roman"/>
              </a:rPr>
              <a:t>eﬀorts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l’entraîne-  </a:t>
            </a:r>
            <a:r>
              <a:rPr dirty="0" sz="1000" spc="-10">
                <a:latin typeface="Times New Roman"/>
                <a:cs typeface="Times New Roman"/>
              </a:rPr>
              <a:t>ment, de </a:t>
            </a:r>
            <a:r>
              <a:rPr dirty="0" sz="1000" spc="-30">
                <a:latin typeface="Times New Roman"/>
                <a:cs typeface="Times New Roman"/>
              </a:rPr>
              <a:t>l’exercice. </a:t>
            </a:r>
            <a:r>
              <a:rPr dirty="0" sz="1000" spc="-10">
                <a:latin typeface="Times New Roman"/>
                <a:cs typeface="Times New Roman"/>
              </a:rPr>
              <a:t>On peut </a:t>
            </a:r>
            <a:r>
              <a:rPr dirty="0" sz="1000" spc="-20">
                <a:latin typeface="Times New Roman"/>
                <a:cs typeface="Times New Roman"/>
              </a:rPr>
              <a:t>vouloir, </a:t>
            </a:r>
            <a:r>
              <a:rPr dirty="0" sz="1000" spc="-15">
                <a:latin typeface="Times New Roman"/>
                <a:cs typeface="Times New Roman"/>
              </a:rPr>
              <a:t>mais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40">
                <a:latin typeface="Times New Roman"/>
                <a:cs typeface="Times New Roman"/>
              </a:rPr>
              <a:t>s’agit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10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per-  </a:t>
            </a:r>
            <a:r>
              <a:rPr dirty="0" sz="1000" spc="-20">
                <a:latin typeface="Times New Roman"/>
                <a:cs typeface="Times New Roman"/>
              </a:rPr>
              <a:t>sévérer </a:t>
            </a:r>
            <a:r>
              <a:rPr dirty="0" sz="1000" spc="-15">
                <a:latin typeface="Times New Roman"/>
                <a:cs typeface="Times New Roman"/>
              </a:rPr>
              <a:t>courageusement dans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15">
                <a:latin typeface="Times New Roman"/>
                <a:cs typeface="Times New Roman"/>
              </a:rPr>
              <a:t>choix. Il </a:t>
            </a:r>
            <a:r>
              <a:rPr dirty="0" sz="1000" spc="-20">
                <a:latin typeface="Times New Roman"/>
                <a:cs typeface="Times New Roman"/>
              </a:rPr>
              <a:t>faut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20">
                <a:latin typeface="Times New Roman"/>
                <a:cs typeface="Times New Roman"/>
              </a:rPr>
              <a:t>vaincre  </a:t>
            </a:r>
            <a:r>
              <a:rPr dirty="0" sz="1000" spc="-10">
                <a:latin typeface="Times New Roman"/>
                <a:cs typeface="Times New Roman"/>
              </a:rPr>
              <a:t>soi-même. </a:t>
            </a:r>
            <a:r>
              <a:rPr dirty="0" sz="1000" spc="-15">
                <a:latin typeface="Times New Roman"/>
                <a:cs typeface="Times New Roman"/>
              </a:rPr>
              <a:t>Il ne </a:t>
            </a:r>
            <a:r>
              <a:rPr dirty="0" sz="1000" spc="-20">
                <a:latin typeface="Times New Roman"/>
                <a:cs typeface="Times New Roman"/>
              </a:rPr>
              <a:t>faut </a:t>
            </a:r>
            <a:r>
              <a:rPr dirty="0" sz="1000" spc="-15">
                <a:latin typeface="Times New Roman"/>
                <a:cs typeface="Times New Roman"/>
              </a:rPr>
              <a:t>pas confondre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25">
                <a:latin typeface="Times New Roman"/>
                <a:cs typeface="Times New Roman"/>
              </a:rPr>
              <a:t>volonté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celle qui 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10">
                <a:latin typeface="Times New Roman"/>
                <a:cs typeface="Times New Roman"/>
              </a:rPr>
              <a:t>prend </a:t>
            </a:r>
            <a:r>
              <a:rPr dirty="0" sz="1000">
                <a:latin typeface="Times New Roman"/>
                <a:cs typeface="Times New Roman"/>
              </a:rPr>
              <a:t>juste </a:t>
            </a:r>
            <a:r>
              <a:rPr dirty="0" sz="1000" spc="-25">
                <a:latin typeface="Times New Roman"/>
                <a:cs typeface="Times New Roman"/>
              </a:rPr>
              <a:t>l’apparence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20">
                <a:latin typeface="Times New Roman"/>
                <a:cs typeface="Times New Roman"/>
              </a:rPr>
              <a:t>la velléité. </a:t>
            </a:r>
            <a:r>
              <a:rPr dirty="0" sz="1000" spc="-25">
                <a:latin typeface="Times New Roman"/>
                <a:cs typeface="Times New Roman"/>
              </a:rPr>
              <a:t>Vouloir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12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signiﬁe  </a:t>
            </a:r>
            <a:r>
              <a:rPr dirty="0" sz="1000" spc="-15">
                <a:latin typeface="Times New Roman"/>
                <a:cs typeface="Times New Roman"/>
              </a:rPr>
              <a:t>pas modiﬁer </a:t>
            </a:r>
            <a:r>
              <a:rPr dirty="0" sz="1000" spc="-25">
                <a:latin typeface="Times New Roman"/>
                <a:cs typeface="Times New Roman"/>
              </a:rPr>
              <a:t>sans </a:t>
            </a:r>
            <a:r>
              <a:rPr dirty="0" sz="1000" spc="-15">
                <a:latin typeface="Times New Roman"/>
                <a:cs typeface="Times New Roman"/>
              </a:rPr>
              <a:t>cesse </a:t>
            </a:r>
            <a:r>
              <a:rPr dirty="0" sz="1000" spc="-20">
                <a:latin typeface="Times New Roman"/>
                <a:cs typeface="Times New Roman"/>
              </a:rPr>
              <a:t>sa volonté…La </a:t>
            </a:r>
            <a:r>
              <a:rPr dirty="0" sz="1000" spc="-25">
                <a:latin typeface="Times New Roman"/>
                <a:cs typeface="Times New Roman"/>
              </a:rPr>
              <a:t>volonté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5">
                <a:latin typeface="Times New Roman"/>
                <a:cs typeface="Times New Roman"/>
              </a:rPr>
              <a:t>per-  </a:t>
            </a:r>
            <a:r>
              <a:rPr dirty="0" sz="1000" spc="-15">
                <a:latin typeface="Times New Roman"/>
                <a:cs typeface="Times New Roman"/>
              </a:rPr>
              <a:t>sévérance.. </a:t>
            </a:r>
            <a:r>
              <a:rPr dirty="0" sz="1000" spc="-10">
                <a:latin typeface="Times New Roman"/>
                <a:cs typeface="Times New Roman"/>
              </a:rPr>
              <a:t>Surtout </a:t>
            </a:r>
            <a:r>
              <a:rPr dirty="0" sz="1000" spc="-20">
                <a:latin typeface="Times New Roman"/>
                <a:cs typeface="Times New Roman"/>
              </a:rPr>
              <a:t>elle </a:t>
            </a:r>
            <a:r>
              <a:rPr dirty="0" sz="1000" spc="-15">
                <a:latin typeface="Times New Roman"/>
                <a:cs typeface="Times New Roman"/>
              </a:rPr>
              <a:t>doit </a:t>
            </a:r>
            <a:r>
              <a:rPr dirty="0" sz="1000" spc="-25">
                <a:latin typeface="Times New Roman"/>
                <a:cs typeface="Times New Roman"/>
              </a:rPr>
              <a:t>s’accommoder </a:t>
            </a:r>
            <a:r>
              <a:rPr dirty="0" sz="1000" spc="-10">
                <a:latin typeface="Times New Roman"/>
                <a:cs typeface="Times New Roman"/>
              </a:rPr>
              <a:t>de ce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Times New Roman"/>
                <a:cs typeface="Times New Roman"/>
              </a:rPr>
              <a:t>je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30573" y="901662"/>
            <a:ext cx="2828290" cy="7848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latin typeface="Times New Roman"/>
                <a:cs typeface="Times New Roman"/>
              </a:rPr>
              <a:t>suis.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question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pour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elle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modiﬁer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ma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nature.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Ni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vel-  </a:t>
            </a:r>
            <a:r>
              <a:rPr dirty="0" sz="1000" spc="-15">
                <a:latin typeface="Times New Roman"/>
                <a:cs typeface="Times New Roman"/>
              </a:rPr>
              <a:t>léitaire, </a:t>
            </a:r>
            <a:r>
              <a:rPr dirty="0" sz="1000" spc="-10">
                <a:latin typeface="Times New Roman"/>
                <a:cs typeface="Times New Roman"/>
              </a:rPr>
              <a:t>ni </a:t>
            </a:r>
            <a:r>
              <a:rPr dirty="0" sz="1000" spc="-15">
                <a:latin typeface="Times New Roman"/>
                <a:cs typeface="Times New Roman"/>
              </a:rPr>
              <a:t>volontariste, telle est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25">
                <a:latin typeface="Times New Roman"/>
                <a:cs typeface="Times New Roman"/>
              </a:rPr>
              <a:t>volonté </a:t>
            </a:r>
            <a:r>
              <a:rPr dirty="0" sz="1000" spc="-15">
                <a:latin typeface="Times New Roman"/>
                <a:cs typeface="Times New Roman"/>
              </a:rPr>
              <a:t>bonne. </a:t>
            </a:r>
            <a:r>
              <a:rPr dirty="0" sz="1000" spc="-10">
                <a:latin typeface="Times New Roman"/>
                <a:cs typeface="Times New Roman"/>
              </a:rPr>
              <a:t>Ici </a:t>
            </a:r>
            <a:r>
              <a:rPr dirty="0" sz="1000" spc="-20">
                <a:latin typeface="Times New Roman"/>
                <a:cs typeface="Times New Roman"/>
              </a:rPr>
              <a:t>on  insiste </a:t>
            </a:r>
            <a:r>
              <a:rPr dirty="0" sz="1000" spc="-15">
                <a:latin typeface="Times New Roman"/>
                <a:cs typeface="Times New Roman"/>
              </a:rPr>
              <a:t>sur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courage </a:t>
            </a:r>
            <a:r>
              <a:rPr dirty="0" sz="1000" spc="-5">
                <a:latin typeface="Times New Roman"/>
                <a:cs typeface="Times New Roman"/>
              </a:rPr>
              <a:t>car </a:t>
            </a:r>
            <a:r>
              <a:rPr dirty="0" sz="1000" spc="-10">
                <a:latin typeface="Times New Roman"/>
                <a:cs typeface="Times New Roman"/>
              </a:rPr>
              <a:t>rien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20">
                <a:latin typeface="Times New Roman"/>
                <a:cs typeface="Times New Roman"/>
              </a:rPr>
              <a:t>plus </a:t>
            </a:r>
            <a:r>
              <a:rPr dirty="0" sz="1000" spc="-25">
                <a:latin typeface="Times New Roman"/>
                <a:cs typeface="Times New Roman"/>
              </a:rPr>
              <a:t>diﬃcile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5">
                <a:latin typeface="Times New Roman"/>
                <a:cs typeface="Times New Roman"/>
              </a:rPr>
              <a:t>maîtriser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15">
                <a:latin typeface="Times New Roman"/>
                <a:cs typeface="Times New Roman"/>
              </a:rPr>
              <a:t>désirs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0">
                <a:latin typeface="Times New Roman"/>
                <a:cs typeface="Times New Roman"/>
              </a:rPr>
              <a:t>de réduire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15">
                <a:latin typeface="Times New Roman"/>
                <a:cs typeface="Times New Roman"/>
              </a:rPr>
              <a:t>plaisirs. </a:t>
            </a:r>
            <a:r>
              <a:rPr dirty="0" sz="1000" spc="-45">
                <a:latin typeface="Times New Roman"/>
                <a:cs typeface="Times New Roman"/>
              </a:rPr>
              <a:t>D’où </a:t>
            </a:r>
            <a:r>
              <a:rPr dirty="0" sz="1000" spc="-35">
                <a:latin typeface="Times New Roman"/>
                <a:cs typeface="Times New Roman"/>
              </a:rPr>
              <a:t>l’insis-  </a:t>
            </a:r>
            <a:r>
              <a:rPr dirty="0" sz="1000" spc="-10">
                <a:latin typeface="Times New Roman"/>
                <a:cs typeface="Times New Roman"/>
              </a:rPr>
              <a:t>tance </a:t>
            </a:r>
            <a:r>
              <a:rPr dirty="0" sz="1000" spc="-15">
                <a:latin typeface="Times New Roman"/>
                <a:cs typeface="Times New Roman"/>
              </a:rPr>
              <a:t>sur </a:t>
            </a:r>
            <a:r>
              <a:rPr dirty="0" sz="1000" spc="-30">
                <a:latin typeface="Times New Roman"/>
                <a:cs typeface="Times New Roman"/>
              </a:rPr>
              <a:t>l’exercice </a:t>
            </a:r>
            <a:r>
              <a:rPr dirty="0" sz="1000" spc="-20">
                <a:latin typeface="Times New Roman"/>
                <a:cs typeface="Times New Roman"/>
              </a:rPr>
              <a:t>plus </a:t>
            </a:r>
            <a:r>
              <a:rPr dirty="0" sz="1000" spc="-15">
                <a:latin typeface="Times New Roman"/>
                <a:cs typeface="Times New Roman"/>
              </a:rPr>
              <a:t>que sur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résultat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30573" y="1965896"/>
            <a:ext cx="2828290" cy="38481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429895" marR="5080" indent="-417830">
              <a:lnSpc>
                <a:spcPts val="1400"/>
              </a:lnSpc>
              <a:spcBef>
                <a:spcPts val="175"/>
              </a:spcBef>
              <a:tabLst>
                <a:tab pos="4298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2.12	</a:t>
            </a:r>
            <a:r>
              <a:rPr dirty="0" sz="1200" b="1">
                <a:latin typeface="Times New Roman"/>
                <a:cs typeface="Times New Roman"/>
              </a:rPr>
              <a:t>Ils </a:t>
            </a:r>
            <a:r>
              <a:rPr dirty="0" sz="1200" spc="-5" b="1">
                <a:latin typeface="Times New Roman"/>
                <a:cs typeface="Times New Roman"/>
              </a:rPr>
              <a:t>disent : Je </a:t>
            </a:r>
            <a:r>
              <a:rPr dirty="0" sz="1200" spc="-20" b="1">
                <a:latin typeface="Times New Roman"/>
                <a:cs typeface="Times New Roman"/>
              </a:rPr>
              <a:t>veux </a:t>
            </a:r>
            <a:r>
              <a:rPr dirty="0" sz="1200" spc="-15" b="1">
                <a:latin typeface="Times New Roman"/>
                <a:cs typeface="Times New Roman"/>
              </a:rPr>
              <a:t>être champion de  </a:t>
            </a:r>
            <a:r>
              <a:rPr dirty="0" sz="1200" spc="-5" b="1">
                <a:latin typeface="Times New Roman"/>
                <a:cs typeface="Times New Roman"/>
              </a:rPr>
              <a:t>foot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30573" y="2480144"/>
            <a:ext cx="2828290" cy="199961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répond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5">
                <a:latin typeface="Times New Roman"/>
                <a:cs typeface="Times New Roman"/>
              </a:rPr>
              <a:t>Tu aimerais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20">
                <a:latin typeface="Times New Roman"/>
                <a:cs typeface="Times New Roman"/>
              </a:rPr>
              <a:t>vainqueur </a:t>
            </a:r>
            <a:r>
              <a:rPr dirty="0" sz="1000" spc="-25">
                <a:latin typeface="Times New Roman"/>
                <a:cs typeface="Times New Roman"/>
              </a:rPr>
              <a:t>aux </a:t>
            </a:r>
            <a:r>
              <a:rPr dirty="0" sz="1000" spc="-15">
                <a:latin typeface="Times New Roman"/>
                <a:cs typeface="Times New Roman"/>
              </a:rPr>
              <a:t>Jeux </a:t>
            </a:r>
            <a:r>
              <a:rPr dirty="0" sz="1000" spc="-25">
                <a:latin typeface="Times New Roman"/>
                <a:cs typeface="Times New Roman"/>
              </a:rPr>
              <a:t>olym-  </a:t>
            </a:r>
            <a:r>
              <a:rPr dirty="0" sz="1000" spc="-20">
                <a:latin typeface="Times New Roman"/>
                <a:cs typeface="Times New Roman"/>
              </a:rPr>
              <a:t>piques </a:t>
            </a:r>
            <a:r>
              <a:rPr dirty="0" sz="1000" spc="-5">
                <a:latin typeface="Times New Roman"/>
                <a:cs typeface="Times New Roman"/>
              </a:rPr>
              <a:t>? </a:t>
            </a:r>
            <a:r>
              <a:rPr dirty="0" sz="1000" spc="-15">
                <a:latin typeface="Times New Roman"/>
                <a:cs typeface="Times New Roman"/>
              </a:rPr>
              <a:t>Moi </a:t>
            </a:r>
            <a:r>
              <a:rPr dirty="0" sz="1000" spc="-20">
                <a:latin typeface="Times New Roman"/>
                <a:cs typeface="Times New Roman"/>
              </a:rPr>
              <a:t>aussi,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dieux </a:t>
            </a:r>
            <a:r>
              <a:rPr dirty="0" sz="1000" spc="-5">
                <a:latin typeface="Times New Roman"/>
                <a:cs typeface="Times New Roman"/>
              </a:rPr>
              <a:t>! </a:t>
            </a:r>
            <a:r>
              <a:rPr dirty="0" sz="1000" spc="-15">
                <a:latin typeface="Times New Roman"/>
                <a:cs typeface="Times New Roman"/>
              </a:rPr>
              <a:t>Gagner </a:t>
            </a:r>
            <a:r>
              <a:rPr dirty="0" sz="1000" spc="-25">
                <a:latin typeface="Times New Roman"/>
                <a:cs typeface="Times New Roman"/>
              </a:rPr>
              <a:t>aux </a:t>
            </a:r>
            <a:r>
              <a:rPr dirty="0" sz="1000" spc="-15">
                <a:latin typeface="Times New Roman"/>
                <a:cs typeface="Times New Roman"/>
              </a:rPr>
              <a:t>Jeux, </a:t>
            </a:r>
            <a:r>
              <a:rPr dirty="0" sz="1000" spc="-40">
                <a:latin typeface="Times New Roman"/>
                <a:cs typeface="Times New Roman"/>
              </a:rPr>
              <a:t>c’est  </a:t>
            </a:r>
            <a:r>
              <a:rPr dirty="0" sz="1000" spc="-15">
                <a:latin typeface="Times New Roman"/>
                <a:cs typeface="Times New Roman"/>
              </a:rPr>
              <a:t>bien </a:t>
            </a:r>
            <a:r>
              <a:rPr dirty="0" sz="1000" spc="-20">
                <a:latin typeface="Times New Roman"/>
                <a:cs typeface="Times New Roman"/>
              </a:rPr>
              <a:t>agréable </a:t>
            </a:r>
            <a:r>
              <a:rPr dirty="0" sz="1000" spc="-5">
                <a:latin typeface="Times New Roman"/>
                <a:cs typeface="Times New Roman"/>
              </a:rPr>
              <a:t>! </a:t>
            </a:r>
            <a:r>
              <a:rPr dirty="0" sz="1000" spc="-15">
                <a:latin typeface="Times New Roman"/>
                <a:cs typeface="Times New Roman"/>
              </a:rPr>
              <a:t>Mais, </a:t>
            </a:r>
            <a:r>
              <a:rPr dirty="0" sz="1000" spc="-25">
                <a:latin typeface="Times New Roman"/>
                <a:cs typeface="Times New Roman"/>
              </a:rPr>
              <a:t>avant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10">
                <a:latin typeface="Times New Roman"/>
                <a:cs typeface="Times New Roman"/>
              </a:rPr>
              <a:t>lancer, </a:t>
            </a:r>
            <a:r>
              <a:rPr dirty="0" sz="1000" spc="-20">
                <a:latin typeface="Times New Roman"/>
                <a:cs typeface="Times New Roman"/>
              </a:rPr>
              <a:t>examine </a:t>
            </a:r>
            <a:r>
              <a:rPr dirty="0" sz="1000" spc="-15">
                <a:latin typeface="Times New Roman"/>
                <a:cs typeface="Times New Roman"/>
              </a:rPr>
              <a:t>un peu 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tenants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aboutissants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25">
                <a:latin typeface="Times New Roman"/>
                <a:cs typeface="Times New Roman"/>
              </a:rPr>
              <a:t>l’abstinence </a:t>
            </a:r>
            <a:r>
              <a:rPr dirty="0" sz="1000" spc="-20">
                <a:latin typeface="Times New Roman"/>
                <a:cs typeface="Times New Roman"/>
              </a:rPr>
              <a:t>sexuelle, le </a:t>
            </a:r>
            <a:r>
              <a:rPr dirty="0" sz="1000" spc="-5">
                <a:latin typeface="Times New Roman"/>
                <a:cs typeface="Times New Roman"/>
              </a:rPr>
              <a:t>ré-  </a:t>
            </a:r>
            <a:r>
              <a:rPr dirty="0" sz="1000" spc="-15">
                <a:latin typeface="Times New Roman"/>
                <a:cs typeface="Times New Roman"/>
              </a:rPr>
              <a:t>gime,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renoncement </a:t>
            </a:r>
            <a:r>
              <a:rPr dirty="0" sz="1000" spc="-25">
                <a:latin typeface="Times New Roman"/>
                <a:cs typeface="Times New Roman"/>
              </a:rPr>
              <a:t>aux </a:t>
            </a:r>
            <a:r>
              <a:rPr dirty="0" sz="1000" spc="-15">
                <a:latin typeface="Times New Roman"/>
                <a:cs typeface="Times New Roman"/>
              </a:rPr>
              <a:t>friandises,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exercices sous  la </a:t>
            </a:r>
            <a:r>
              <a:rPr dirty="0" sz="1000" spc="-10">
                <a:latin typeface="Times New Roman"/>
                <a:cs typeface="Times New Roman"/>
              </a:rPr>
              <a:t>contrainte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5">
                <a:latin typeface="Times New Roman"/>
                <a:cs typeface="Times New Roman"/>
              </a:rPr>
              <a:t>aux </a:t>
            </a:r>
            <a:r>
              <a:rPr dirty="0" sz="1000" spc="-15">
                <a:latin typeface="Times New Roman"/>
                <a:cs typeface="Times New Roman"/>
              </a:rPr>
              <a:t>heures réglementaires, </a:t>
            </a:r>
            <a:r>
              <a:rPr dirty="0" sz="1000" spc="-45">
                <a:latin typeface="Times New Roman"/>
                <a:cs typeface="Times New Roman"/>
              </a:rPr>
              <a:t>qu’on </a:t>
            </a:r>
            <a:r>
              <a:rPr dirty="0" sz="1000" spc="-20">
                <a:latin typeface="Times New Roman"/>
                <a:cs typeface="Times New Roman"/>
              </a:rPr>
              <a:t>cuise  ou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20">
                <a:latin typeface="Times New Roman"/>
                <a:cs typeface="Times New Roman"/>
              </a:rPr>
              <a:t>gèle. </a:t>
            </a:r>
            <a:r>
              <a:rPr dirty="0" sz="1000" spc="-15">
                <a:latin typeface="Times New Roman"/>
                <a:cs typeface="Times New Roman"/>
              </a:rPr>
              <a:t>Il ne </a:t>
            </a:r>
            <a:r>
              <a:rPr dirty="0" sz="1000" spc="-20">
                <a:latin typeface="Times New Roman"/>
                <a:cs typeface="Times New Roman"/>
              </a:rPr>
              <a:t>faut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10">
                <a:latin typeface="Times New Roman"/>
                <a:cs typeface="Times New Roman"/>
              </a:rPr>
              <a:t>boire </a:t>
            </a:r>
            <a:r>
              <a:rPr dirty="0" sz="1000" spc="-15">
                <a:latin typeface="Times New Roman"/>
                <a:cs typeface="Times New Roman"/>
              </a:rPr>
              <a:t>frais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15">
                <a:latin typeface="Times New Roman"/>
                <a:cs typeface="Times New Roman"/>
              </a:rPr>
              <a:t>dans certains </a:t>
            </a:r>
            <a:r>
              <a:rPr dirty="0" sz="1000" spc="-20">
                <a:latin typeface="Times New Roman"/>
                <a:cs typeface="Times New Roman"/>
              </a:rPr>
              <a:t>cas  </a:t>
            </a:r>
            <a:r>
              <a:rPr dirty="0" sz="1000" spc="-10">
                <a:latin typeface="Times New Roman"/>
                <a:cs typeface="Times New Roman"/>
              </a:rPr>
              <a:t>même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vin, </a:t>
            </a:r>
            <a:r>
              <a:rPr dirty="0" sz="1000" spc="-50">
                <a:latin typeface="Times New Roman"/>
                <a:cs typeface="Times New Roman"/>
              </a:rPr>
              <a:t>s’en </a:t>
            </a:r>
            <a:r>
              <a:rPr dirty="0" sz="1000" spc="-5">
                <a:latin typeface="Times New Roman"/>
                <a:cs typeface="Times New Roman"/>
              </a:rPr>
              <a:t>remettre </a:t>
            </a:r>
            <a:r>
              <a:rPr dirty="0" sz="1000" spc="-10">
                <a:latin typeface="Times New Roman"/>
                <a:cs typeface="Times New Roman"/>
              </a:rPr>
              <a:t>entièrement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son </a:t>
            </a:r>
            <a:r>
              <a:rPr dirty="0" sz="1000" spc="-5">
                <a:latin typeface="Times New Roman"/>
                <a:cs typeface="Times New Roman"/>
              </a:rPr>
              <a:t>entraî-  </a:t>
            </a:r>
            <a:r>
              <a:rPr dirty="0" sz="1000" spc="-15">
                <a:latin typeface="Times New Roman"/>
                <a:cs typeface="Times New Roman"/>
              </a:rPr>
              <a:t>neur </a:t>
            </a:r>
            <a:r>
              <a:rPr dirty="0" sz="1000" spc="-10">
                <a:latin typeface="Times New Roman"/>
                <a:cs typeface="Times New Roman"/>
              </a:rPr>
              <a:t>comme </a:t>
            </a:r>
            <a:r>
              <a:rPr dirty="0" sz="1000" spc="-15">
                <a:latin typeface="Times New Roman"/>
                <a:cs typeface="Times New Roman"/>
              </a:rPr>
              <a:t>à un </a:t>
            </a:r>
            <a:r>
              <a:rPr dirty="0" sz="1000" spc="-10">
                <a:latin typeface="Times New Roman"/>
                <a:cs typeface="Times New Roman"/>
              </a:rPr>
              <a:t>médecin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15">
                <a:latin typeface="Times New Roman"/>
                <a:cs typeface="Times New Roman"/>
              </a:rPr>
              <a:t>ensuite, en </a:t>
            </a:r>
            <a:r>
              <a:rPr dirty="0" sz="1000" spc="-10">
                <a:latin typeface="Times New Roman"/>
                <a:cs typeface="Times New Roman"/>
              </a:rPr>
              <a:t>luttant, piétiner  </a:t>
            </a:r>
            <a:r>
              <a:rPr dirty="0" sz="1000" spc="-15">
                <a:latin typeface="Times New Roman"/>
                <a:cs typeface="Times New Roman"/>
              </a:rPr>
              <a:t>dans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poussière </a:t>
            </a:r>
            <a:r>
              <a:rPr dirty="0" sz="1000" spc="-25">
                <a:latin typeface="Times New Roman"/>
                <a:cs typeface="Times New Roman"/>
              </a:rPr>
              <a:t>au </a:t>
            </a:r>
            <a:r>
              <a:rPr dirty="0" sz="1000" spc="-15">
                <a:latin typeface="Times New Roman"/>
                <a:cs typeface="Times New Roman"/>
              </a:rPr>
              <a:t>coude à coude </a:t>
            </a:r>
            <a:r>
              <a:rPr dirty="0" sz="1000" spc="-25">
                <a:latin typeface="Times New Roman"/>
                <a:cs typeface="Times New Roman"/>
              </a:rPr>
              <a:t>avec </a:t>
            </a:r>
            <a:r>
              <a:rPr dirty="0" sz="1000" spc="-20">
                <a:latin typeface="Times New Roman"/>
                <a:cs typeface="Times New Roman"/>
              </a:rPr>
              <a:t>son </a:t>
            </a:r>
            <a:r>
              <a:rPr dirty="0" sz="1000" spc="-15">
                <a:latin typeface="Times New Roman"/>
                <a:cs typeface="Times New Roman"/>
              </a:rPr>
              <a:t>adversaire,  parfois se </a:t>
            </a:r>
            <a:r>
              <a:rPr dirty="0" sz="1000" spc="-10">
                <a:latin typeface="Times New Roman"/>
                <a:cs typeface="Times New Roman"/>
              </a:rPr>
              <a:t>démettre </a:t>
            </a:r>
            <a:r>
              <a:rPr dirty="0" sz="1000" spc="-15">
                <a:latin typeface="Times New Roman"/>
                <a:cs typeface="Times New Roman"/>
              </a:rPr>
              <a:t>un poignet, se </a:t>
            </a:r>
            <a:r>
              <a:rPr dirty="0" sz="1000" spc="-5">
                <a:latin typeface="Times New Roman"/>
                <a:cs typeface="Times New Roman"/>
              </a:rPr>
              <a:t>tordre </a:t>
            </a:r>
            <a:r>
              <a:rPr dirty="0" sz="1000" spc="-20">
                <a:latin typeface="Times New Roman"/>
                <a:cs typeface="Times New Roman"/>
              </a:rPr>
              <a:t>la cheville, </a:t>
            </a:r>
            <a:r>
              <a:rPr dirty="0" sz="1000" spc="-5">
                <a:latin typeface="Times New Roman"/>
                <a:cs typeface="Times New Roman"/>
              </a:rPr>
              <a:t>et  peut-être </a:t>
            </a:r>
            <a:r>
              <a:rPr dirty="0" sz="1000" spc="-15">
                <a:latin typeface="Times New Roman"/>
                <a:cs typeface="Times New Roman"/>
              </a:rPr>
              <a:t>recevoir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fouet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20">
                <a:latin typeface="Times New Roman"/>
                <a:cs typeface="Times New Roman"/>
              </a:rPr>
              <a:t>ﬁnalement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20">
                <a:latin typeface="Times New Roman"/>
                <a:cs typeface="Times New Roman"/>
              </a:rPr>
              <a:t>vaincu.  </a:t>
            </a:r>
            <a:r>
              <a:rPr dirty="0" sz="1000" spc="-15">
                <a:latin typeface="Times New Roman"/>
                <a:cs typeface="Times New Roman"/>
              </a:rPr>
              <a:t>Manuel,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29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30573" y="4759134"/>
            <a:ext cx="2793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98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2.13	</a:t>
            </a:r>
            <a:r>
              <a:rPr dirty="0" sz="1200" b="1">
                <a:latin typeface="Times New Roman"/>
                <a:cs typeface="Times New Roman"/>
              </a:rPr>
              <a:t>Ils </a:t>
            </a:r>
            <a:r>
              <a:rPr dirty="0" sz="1200" spc="-5" b="1">
                <a:latin typeface="Times New Roman"/>
                <a:cs typeface="Times New Roman"/>
              </a:rPr>
              <a:t>disent : Je </a:t>
            </a:r>
            <a:r>
              <a:rPr dirty="0" sz="1200" spc="-20" b="1">
                <a:latin typeface="Times New Roman"/>
                <a:cs typeface="Times New Roman"/>
              </a:rPr>
              <a:t>veux </a:t>
            </a:r>
            <a:r>
              <a:rPr dirty="0" sz="1200" spc="-25" b="1">
                <a:latin typeface="Times New Roman"/>
                <a:cs typeface="Times New Roman"/>
              </a:rPr>
              <a:t>d’autres </a:t>
            </a:r>
            <a:r>
              <a:rPr dirty="0" sz="1200" spc="-15" b="1">
                <a:latin typeface="Times New Roman"/>
                <a:cs typeface="Times New Roman"/>
              </a:rPr>
              <a:t>parents</a:t>
            </a:r>
            <a:r>
              <a:rPr dirty="0" sz="1200" spc="-6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!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30573" y="5032916"/>
            <a:ext cx="2828290" cy="242951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répond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0"/>
              </a:spcBef>
            </a:pPr>
            <a:r>
              <a:rPr dirty="0" sz="1000" spc="-15">
                <a:latin typeface="Times New Roman"/>
                <a:cs typeface="Times New Roman"/>
              </a:rPr>
              <a:t>Celui-ci est </a:t>
            </a:r>
            <a:r>
              <a:rPr dirty="0" sz="1000" spc="-20">
                <a:latin typeface="Times New Roman"/>
                <a:cs typeface="Times New Roman"/>
              </a:rPr>
              <a:t>mon </a:t>
            </a:r>
            <a:r>
              <a:rPr dirty="0" sz="1000" spc="-5">
                <a:latin typeface="Times New Roman"/>
                <a:cs typeface="Times New Roman"/>
              </a:rPr>
              <a:t>père ? Je </a:t>
            </a:r>
            <a:r>
              <a:rPr dirty="0" sz="1000" spc="-20">
                <a:latin typeface="Times New Roman"/>
                <a:cs typeface="Times New Roman"/>
              </a:rPr>
              <a:t>dois </a:t>
            </a:r>
            <a:r>
              <a:rPr dirty="0" sz="1000" spc="-10">
                <a:latin typeface="Times New Roman"/>
                <a:cs typeface="Times New Roman"/>
              </a:rPr>
              <a:t>prendre </a:t>
            </a:r>
            <a:r>
              <a:rPr dirty="0" sz="1000" spc="-20">
                <a:latin typeface="Times New Roman"/>
                <a:cs typeface="Times New Roman"/>
              </a:rPr>
              <a:t>soin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lui, </a:t>
            </a:r>
            <a:r>
              <a:rPr dirty="0" sz="1000" spc="-20">
                <a:latin typeface="Times New Roman"/>
                <a:cs typeface="Times New Roman"/>
              </a:rPr>
              <a:t>lui  </a:t>
            </a:r>
            <a:r>
              <a:rPr dirty="0" sz="1000" spc="-10">
                <a:latin typeface="Times New Roman"/>
                <a:cs typeface="Times New Roman"/>
              </a:rPr>
              <a:t>céder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10">
                <a:latin typeface="Times New Roman"/>
                <a:cs typeface="Times New Roman"/>
              </a:rPr>
              <a:t>tout, supporter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15">
                <a:latin typeface="Times New Roman"/>
                <a:cs typeface="Times New Roman"/>
              </a:rPr>
              <a:t>injures,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15">
                <a:latin typeface="Times New Roman"/>
                <a:cs typeface="Times New Roman"/>
              </a:rPr>
              <a:t>coups. </a:t>
            </a:r>
            <a:r>
              <a:rPr dirty="0" sz="1000" spc="-5">
                <a:latin typeface="Times New Roman"/>
                <a:cs typeface="Times New Roman"/>
              </a:rPr>
              <a:t>« </a:t>
            </a:r>
            <a:r>
              <a:rPr dirty="0" sz="1000" spc="-15">
                <a:latin typeface="Times New Roman"/>
                <a:cs typeface="Times New Roman"/>
              </a:rPr>
              <a:t>Mais,  </a:t>
            </a:r>
            <a:r>
              <a:rPr dirty="0" sz="1000" spc="-40">
                <a:latin typeface="Times New Roman"/>
                <a:cs typeface="Times New Roman"/>
              </a:rPr>
              <a:t>c’est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mauvais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père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!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»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Eh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bien,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nature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0">
                <a:latin typeface="Times New Roman"/>
                <a:cs typeface="Times New Roman"/>
              </a:rPr>
              <a:t>t’a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pa-s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ﬁxé  </a:t>
            </a:r>
            <a:r>
              <a:rPr dirty="0" sz="1000" spc="-10">
                <a:latin typeface="Times New Roman"/>
                <a:cs typeface="Times New Roman"/>
              </a:rPr>
              <a:t>pour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rôle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vivre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avec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bon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père,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mais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avec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père.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200"/>
              </a:lnSpc>
              <a:spcBef>
                <a:spcPts val="25"/>
              </a:spcBef>
            </a:pPr>
            <a:r>
              <a:rPr dirty="0" sz="1000" spc="-5">
                <a:latin typeface="Times New Roman"/>
                <a:cs typeface="Times New Roman"/>
              </a:rPr>
              <a:t>« </a:t>
            </a:r>
            <a:r>
              <a:rPr dirty="0" sz="1000" spc="-20">
                <a:latin typeface="Times New Roman"/>
                <a:cs typeface="Times New Roman"/>
              </a:rPr>
              <a:t>Mon </a:t>
            </a:r>
            <a:r>
              <a:rPr dirty="0" sz="1000" spc="-10">
                <a:latin typeface="Times New Roman"/>
                <a:cs typeface="Times New Roman"/>
              </a:rPr>
              <a:t>frère me </a:t>
            </a:r>
            <a:r>
              <a:rPr dirty="0" sz="1000" spc="-20">
                <a:latin typeface="Times New Roman"/>
                <a:cs typeface="Times New Roman"/>
              </a:rPr>
              <a:t>fait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 spc="-5">
                <a:latin typeface="Times New Roman"/>
                <a:cs typeface="Times New Roman"/>
              </a:rPr>
              <a:t>tort ! » </a:t>
            </a:r>
            <a:r>
              <a:rPr dirty="0" sz="1000" spc="-15">
                <a:latin typeface="Times New Roman"/>
                <a:cs typeface="Times New Roman"/>
              </a:rPr>
              <a:t>Alors garde, </a:t>
            </a:r>
            <a:r>
              <a:rPr dirty="0" sz="1000" spc="-20">
                <a:latin typeface="Times New Roman"/>
                <a:cs typeface="Times New Roman"/>
              </a:rPr>
              <a:t>vis-à-vis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15">
                <a:latin typeface="Times New Roman"/>
                <a:cs typeface="Times New Roman"/>
              </a:rPr>
              <a:t>lui,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poste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tien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15">
                <a:latin typeface="Times New Roman"/>
                <a:cs typeface="Times New Roman"/>
              </a:rPr>
              <a:t>demande pas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comment 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15">
                <a:latin typeface="Times New Roman"/>
                <a:cs typeface="Times New Roman"/>
              </a:rPr>
              <a:t>se conduit, mais </a:t>
            </a:r>
            <a:r>
              <a:rPr dirty="0" sz="1000" spc="-10">
                <a:latin typeface="Times New Roman"/>
                <a:cs typeface="Times New Roman"/>
              </a:rPr>
              <a:t>comment, </a:t>
            </a:r>
            <a:r>
              <a:rPr dirty="0" sz="1000" spc="-5">
                <a:latin typeface="Times New Roman"/>
                <a:cs typeface="Times New Roman"/>
              </a:rPr>
              <a:t>toi, tu </a:t>
            </a:r>
            <a:r>
              <a:rPr dirty="0" sz="1000" spc="-20">
                <a:latin typeface="Times New Roman"/>
                <a:cs typeface="Times New Roman"/>
              </a:rPr>
              <a:t>dois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15">
                <a:latin typeface="Times New Roman"/>
                <a:cs typeface="Times New Roman"/>
              </a:rPr>
              <a:t>conduire</a:t>
            </a:r>
            <a:r>
              <a:rPr dirty="0" sz="1000" spc="-1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pour  </a:t>
            </a:r>
            <a:r>
              <a:rPr dirty="0" sz="1000" spc="-20">
                <a:latin typeface="Times New Roman"/>
                <a:cs typeface="Times New Roman"/>
              </a:rPr>
              <a:t>suivre, </a:t>
            </a:r>
            <a:r>
              <a:rPr dirty="0" sz="1000" spc="-15">
                <a:latin typeface="Times New Roman"/>
                <a:cs typeface="Times New Roman"/>
              </a:rPr>
              <a:t>dans tes choix,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25">
                <a:latin typeface="Times New Roman"/>
                <a:cs typeface="Times New Roman"/>
              </a:rPr>
              <a:t>qu’enjoint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nature. </a:t>
            </a:r>
            <a:r>
              <a:rPr dirty="0" sz="1000" spc="-15">
                <a:latin typeface="Times New Roman"/>
                <a:cs typeface="Times New Roman"/>
              </a:rPr>
              <a:t>Personne  ne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10">
                <a:latin typeface="Times New Roman"/>
                <a:cs typeface="Times New Roman"/>
              </a:rPr>
              <a:t>fera de </a:t>
            </a:r>
            <a:r>
              <a:rPr dirty="0" sz="1000" spc="-15">
                <a:latin typeface="Times New Roman"/>
                <a:cs typeface="Times New Roman"/>
              </a:rPr>
              <a:t>mal, à </a:t>
            </a:r>
            <a:r>
              <a:rPr dirty="0" sz="1000" spc="-20">
                <a:latin typeface="Times New Roman"/>
                <a:cs typeface="Times New Roman"/>
              </a:rPr>
              <a:t>moins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60">
                <a:latin typeface="Times New Roman"/>
                <a:cs typeface="Times New Roman"/>
              </a:rPr>
              <a:t>n’y </a:t>
            </a:r>
            <a:r>
              <a:rPr dirty="0" sz="1000" spc="-20">
                <a:latin typeface="Times New Roman"/>
                <a:cs typeface="Times New Roman"/>
              </a:rPr>
              <a:t>consentes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mal  ne viendra que lorsque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0">
                <a:latin typeface="Times New Roman"/>
                <a:cs typeface="Times New Roman"/>
              </a:rPr>
              <a:t>jugeras </a:t>
            </a:r>
            <a:r>
              <a:rPr dirty="0" sz="1000" spc="-45">
                <a:latin typeface="Times New Roman"/>
                <a:cs typeface="Times New Roman"/>
              </a:rPr>
              <a:t>qu’on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20">
                <a:latin typeface="Times New Roman"/>
                <a:cs typeface="Times New Roman"/>
              </a:rPr>
              <a:t>fait </a:t>
            </a:r>
            <a:r>
              <a:rPr dirty="0" sz="1000" spc="-15">
                <a:latin typeface="Times New Roman"/>
                <a:cs typeface="Times New Roman"/>
              </a:rPr>
              <a:t>du mal.  </a:t>
            </a:r>
            <a:r>
              <a:rPr dirty="0" sz="1000" spc="-5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même </a:t>
            </a:r>
            <a:r>
              <a:rPr dirty="0" sz="1000" spc="-20">
                <a:latin typeface="Times New Roman"/>
                <a:cs typeface="Times New Roman"/>
              </a:rPr>
              <a:t>façon, examine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25">
                <a:latin typeface="Times New Roman"/>
                <a:cs typeface="Times New Roman"/>
              </a:rPr>
              <a:t>doivent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15">
                <a:latin typeface="Times New Roman"/>
                <a:cs typeface="Times New Roman"/>
              </a:rPr>
              <a:t>tes rela-  </a:t>
            </a:r>
            <a:r>
              <a:rPr dirty="0" sz="1000" spc="-20">
                <a:latin typeface="Times New Roman"/>
                <a:cs typeface="Times New Roman"/>
              </a:rPr>
              <a:t>tions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avec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tes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voisins,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tes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concitoyens,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gouverneur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ta  </a:t>
            </a:r>
            <a:r>
              <a:rPr dirty="0" sz="1000" spc="-15">
                <a:latin typeface="Times New Roman"/>
                <a:cs typeface="Times New Roman"/>
              </a:rPr>
              <a:t>province,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tu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sauras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quelle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conduite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adopter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l’égard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20">
                <a:latin typeface="Times New Roman"/>
                <a:cs typeface="Times New Roman"/>
              </a:rPr>
              <a:t>chacun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d’eux.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57065" y="7664539"/>
            <a:ext cx="27012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065" indent="-126364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39700" algn="l"/>
              </a:tabLst>
            </a:pPr>
            <a:r>
              <a:rPr dirty="0" sz="1000" spc="-10">
                <a:latin typeface="Times New Roman"/>
                <a:cs typeface="Times New Roman"/>
              </a:rPr>
              <a:t>Comprendre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20">
                <a:latin typeface="Times New Roman"/>
                <a:cs typeface="Times New Roman"/>
              </a:rPr>
              <a:t>Vies sociale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familiale supposent</a:t>
            </a:r>
            <a:r>
              <a:rPr dirty="0" sz="1000" spc="1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83558" y="7816430"/>
            <a:ext cx="2574925" cy="199961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Times New Roman"/>
                <a:cs typeface="Times New Roman"/>
              </a:rPr>
              <a:t>mise </a:t>
            </a:r>
            <a:r>
              <a:rPr dirty="0" sz="1000" spc="-15">
                <a:latin typeface="Times New Roman"/>
                <a:cs typeface="Times New Roman"/>
              </a:rPr>
              <a:t>à distance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certains penchants, </a:t>
            </a:r>
            <a:r>
              <a:rPr dirty="0" sz="1000" spc="-20">
                <a:latin typeface="Times New Roman"/>
                <a:cs typeface="Times New Roman"/>
              </a:rPr>
              <a:t>appelés </a:t>
            </a:r>
            <a:r>
              <a:rPr dirty="0" sz="1000" spc="-25">
                <a:latin typeface="Times New Roman"/>
                <a:cs typeface="Times New Roman"/>
              </a:rPr>
              <a:t>aussi  </a:t>
            </a:r>
            <a:r>
              <a:rPr dirty="0" sz="1000" spc="-20">
                <a:latin typeface="Times New Roman"/>
                <a:cs typeface="Times New Roman"/>
              </a:rPr>
              <a:t>impulsions. </a:t>
            </a:r>
            <a:r>
              <a:rPr dirty="0" sz="1000" spc="-10">
                <a:latin typeface="Times New Roman"/>
                <a:cs typeface="Times New Roman"/>
              </a:rPr>
              <a:t>On </a:t>
            </a:r>
            <a:r>
              <a:rPr dirty="0" sz="1000" spc="-15">
                <a:latin typeface="Times New Roman"/>
                <a:cs typeface="Times New Roman"/>
              </a:rPr>
              <a:t>ne doit pas </a:t>
            </a:r>
            <a:r>
              <a:rPr dirty="0" sz="1000" spc="-5">
                <a:latin typeface="Times New Roman"/>
                <a:cs typeface="Times New Roman"/>
              </a:rPr>
              <a:t>remettre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20">
                <a:latin typeface="Times New Roman"/>
                <a:cs typeface="Times New Roman"/>
              </a:rPr>
              <a:t>cause</a:t>
            </a:r>
            <a:r>
              <a:rPr dirty="0" sz="1000" spc="-13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l’ordre 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nature. </a:t>
            </a:r>
            <a:r>
              <a:rPr dirty="0" sz="1000" spc="-20">
                <a:latin typeface="Times New Roman"/>
                <a:cs typeface="Times New Roman"/>
              </a:rPr>
              <a:t>Mon </a:t>
            </a:r>
            <a:r>
              <a:rPr dirty="0" sz="1000" spc="-5">
                <a:latin typeface="Times New Roman"/>
                <a:cs typeface="Times New Roman"/>
              </a:rPr>
              <a:t>père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20">
                <a:latin typeface="Times New Roman"/>
                <a:cs typeface="Times New Roman"/>
              </a:rPr>
              <a:t>mon </a:t>
            </a:r>
            <a:r>
              <a:rPr dirty="0" sz="1000" spc="-5">
                <a:latin typeface="Times New Roman"/>
                <a:cs typeface="Times New Roman"/>
              </a:rPr>
              <a:t>père </a:t>
            </a:r>
            <a:r>
              <a:rPr dirty="0" sz="1000" spc="-25">
                <a:latin typeface="Times New Roman"/>
                <a:cs typeface="Times New Roman"/>
              </a:rPr>
              <a:t>selon </a:t>
            </a:r>
            <a:r>
              <a:rPr dirty="0" sz="1000" spc="-20">
                <a:latin typeface="Times New Roman"/>
                <a:cs typeface="Times New Roman"/>
              </a:rPr>
              <a:t>la loi </a:t>
            </a:r>
            <a:r>
              <a:rPr dirty="0" sz="1000" spc="-10">
                <a:latin typeface="Times New Roman"/>
                <a:cs typeface="Times New Roman"/>
              </a:rPr>
              <a:t>na-  </a:t>
            </a:r>
            <a:r>
              <a:rPr dirty="0" sz="1000" spc="-15">
                <a:latin typeface="Times New Roman"/>
                <a:cs typeface="Times New Roman"/>
              </a:rPr>
              <a:t>turelle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reproduction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la règle sociale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 spc="-10">
                <a:latin typeface="Times New Roman"/>
                <a:cs typeface="Times New Roman"/>
              </a:rPr>
              <a:t>ma-  </a:t>
            </a:r>
            <a:r>
              <a:rPr dirty="0" sz="1000" spc="-15">
                <a:latin typeface="Times New Roman"/>
                <a:cs typeface="Times New Roman"/>
              </a:rPr>
              <a:t>riage. </a:t>
            </a:r>
            <a:r>
              <a:rPr dirty="0" sz="1000" spc="-5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bon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mal </a:t>
            </a:r>
            <a:r>
              <a:rPr dirty="0" sz="1000" spc="-20">
                <a:latin typeface="Times New Roman"/>
                <a:cs typeface="Times New Roman"/>
              </a:rPr>
              <a:t>n’appartiennent </a:t>
            </a:r>
            <a:r>
              <a:rPr dirty="0" sz="1000" spc="-15">
                <a:latin typeface="Times New Roman"/>
                <a:cs typeface="Times New Roman"/>
              </a:rPr>
              <a:t>pas à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na-  </a:t>
            </a:r>
            <a:r>
              <a:rPr dirty="0" sz="1000" spc="-5">
                <a:latin typeface="Times New Roman"/>
                <a:cs typeface="Times New Roman"/>
              </a:rPr>
              <a:t>ture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35">
                <a:latin typeface="Times New Roman"/>
                <a:cs typeface="Times New Roman"/>
              </a:rPr>
              <a:t>aveugle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ne se </a:t>
            </a:r>
            <a:r>
              <a:rPr dirty="0" sz="1000" spc="-10">
                <a:latin typeface="Times New Roman"/>
                <a:cs typeface="Times New Roman"/>
              </a:rPr>
              <a:t>pose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20">
                <a:latin typeface="Times New Roman"/>
                <a:cs typeface="Times New Roman"/>
              </a:rPr>
              <a:t>la question </a:t>
            </a:r>
            <a:r>
              <a:rPr dirty="0" sz="1000" spc="-15">
                <a:latin typeface="Times New Roman"/>
                <a:cs typeface="Times New Roman"/>
              </a:rPr>
              <a:t>du  </a:t>
            </a:r>
            <a:r>
              <a:rPr dirty="0" sz="1000" spc="-25">
                <a:latin typeface="Times New Roman"/>
                <a:cs typeface="Times New Roman"/>
              </a:rPr>
              <a:t>sens </a:t>
            </a:r>
            <a:r>
              <a:rPr dirty="0" sz="1000" spc="-10">
                <a:latin typeface="Times New Roman"/>
                <a:cs typeface="Times New Roman"/>
              </a:rPr>
              <a:t>de ce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25">
                <a:latin typeface="Times New Roman"/>
                <a:cs typeface="Times New Roman"/>
              </a:rPr>
              <a:t>fais </a:t>
            </a:r>
            <a:r>
              <a:rPr dirty="0" sz="1000" spc="-20">
                <a:latin typeface="Times New Roman"/>
                <a:cs typeface="Times New Roman"/>
              </a:rPr>
              <a:t>ou </a:t>
            </a:r>
            <a:r>
              <a:rPr dirty="0" sz="1000" spc="-10">
                <a:latin typeface="Times New Roman"/>
                <a:cs typeface="Times New Roman"/>
              </a:rPr>
              <a:t>supporte. La </a:t>
            </a:r>
            <a:r>
              <a:rPr dirty="0" sz="1000" spc="-20">
                <a:latin typeface="Times New Roman"/>
                <a:cs typeface="Times New Roman"/>
              </a:rPr>
              <a:t>question </a:t>
            </a:r>
            <a:r>
              <a:rPr dirty="0" sz="1000" spc="-15">
                <a:latin typeface="Times New Roman"/>
                <a:cs typeface="Times New Roman"/>
              </a:rPr>
              <a:t>du  mal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du bien </a:t>
            </a:r>
            <a:r>
              <a:rPr dirty="0" sz="1000" spc="-40">
                <a:latin typeface="Times New Roman"/>
                <a:cs typeface="Times New Roman"/>
              </a:rPr>
              <a:t>c’est </a:t>
            </a:r>
            <a:r>
              <a:rPr dirty="0" sz="1000" spc="-15">
                <a:latin typeface="Times New Roman"/>
                <a:cs typeface="Times New Roman"/>
              </a:rPr>
              <a:t>moi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25">
                <a:latin typeface="Times New Roman"/>
                <a:cs typeface="Times New Roman"/>
              </a:rPr>
              <a:t>l’introduit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10">
                <a:latin typeface="Times New Roman"/>
                <a:cs typeface="Times New Roman"/>
              </a:rPr>
              <a:t>jugeant 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10">
                <a:latin typeface="Times New Roman"/>
                <a:cs typeface="Times New Roman"/>
              </a:rPr>
              <a:t>me </a:t>
            </a:r>
            <a:r>
              <a:rPr dirty="0" sz="1000" spc="-20">
                <a:latin typeface="Times New Roman"/>
                <a:cs typeface="Times New Roman"/>
              </a:rPr>
              <a:t>fait </a:t>
            </a:r>
            <a:r>
              <a:rPr dirty="0" sz="1000" spc="-15">
                <a:latin typeface="Times New Roman"/>
                <a:cs typeface="Times New Roman"/>
              </a:rPr>
              <a:t>du mal. </a:t>
            </a:r>
            <a:r>
              <a:rPr dirty="0" sz="1000" spc="-10">
                <a:latin typeface="Times New Roman"/>
                <a:cs typeface="Times New Roman"/>
              </a:rPr>
              <a:t>La nature </a:t>
            </a:r>
            <a:r>
              <a:rPr dirty="0" sz="1000" spc="-25">
                <a:latin typeface="Times New Roman"/>
                <a:cs typeface="Times New Roman"/>
              </a:rPr>
              <a:t>suit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5">
                <a:latin typeface="Times New Roman"/>
                <a:cs typeface="Times New Roman"/>
              </a:rPr>
              <a:t>ordre har-  </a:t>
            </a:r>
            <a:r>
              <a:rPr dirty="0" sz="1000" spc="-20">
                <a:latin typeface="Times New Roman"/>
                <a:cs typeface="Times New Roman"/>
              </a:rPr>
              <a:t>monieux. </a:t>
            </a:r>
            <a:r>
              <a:rPr dirty="0" sz="1000" spc="-5">
                <a:latin typeface="Times New Roman"/>
                <a:cs typeface="Times New Roman"/>
              </a:rPr>
              <a:t>Ne </a:t>
            </a:r>
            <a:r>
              <a:rPr dirty="0" sz="1000" spc="-15">
                <a:latin typeface="Times New Roman"/>
                <a:cs typeface="Times New Roman"/>
              </a:rPr>
              <a:t>connaissant pas </a:t>
            </a:r>
            <a:r>
              <a:rPr dirty="0" sz="1000" spc="-10">
                <a:latin typeface="Times New Roman"/>
                <a:cs typeface="Times New Roman"/>
              </a:rPr>
              <a:t>toutes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raisons qui  </a:t>
            </a:r>
            <a:r>
              <a:rPr dirty="0" sz="1000" spc="-15">
                <a:latin typeface="Times New Roman"/>
                <a:cs typeface="Times New Roman"/>
              </a:rPr>
              <a:t>conduisent </a:t>
            </a:r>
            <a:r>
              <a:rPr dirty="0" sz="1000" spc="-20">
                <a:latin typeface="Times New Roman"/>
                <a:cs typeface="Times New Roman"/>
              </a:rPr>
              <a:t>mon </a:t>
            </a:r>
            <a:r>
              <a:rPr dirty="0" sz="1000" spc="-5">
                <a:latin typeface="Times New Roman"/>
                <a:cs typeface="Times New Roman"/>
              </a:rPr>
              <a:t>père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10">
                <a:latin typeface="Times New Roman"/>
                <a:cs typeface="Times New Roman"/>
              </a:rPr>
              <a:t>méchant </a:t>
            </a:r>
            <a:r>
              <a:rPr dirty="0" sz="1000" spc="-25">
                <a:latin typeface="Times New Roman"/>
                <a:cs typeface="Times New Roman"/>
              </a:rPr>
              <a:t>avec </a:t>
            </a:r>
            <a:r>
              <a:rPr dirty="0" sz="1000" spc="-10">
                <a:latin typeface="Times New Roman"/>
                <a:cs typeface="Times New Roman"/>
              </a:rPr>
              <a:t>moi,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j’ap-  pelle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cela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«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le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mal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»,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mot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sert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surtout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souligner  </a:t>
            </a:r>
            <a:r>
              <a:rPr dirty="0" sz="1000" spc="-10">
                <a:latin typeface="Times New Roman"/>
                <a:cs typeface="Times New Roman"/>
              </a:rPr>
              <a:t>ma </a:t>
            </a:r>
            <a:r>
              <a:rPr dirty="0" sz="1000" spc="-15">
                <a:latin typeface="Times New Roman"/>
                <a:cs typeface="Times New Roman"/>
              </a:rPr>
              <a:t>méconnaissance </a:t>
            </a:r>
            <a:r>
              <a:rPr dirty="0" sz="1000" spc="-20">
                <a:latin typeface="Times New Roman"/>
                <a:cs typeface="Times New Roman"/>
              </a:rPr>
              <a:t>des causes </a:t>
            </a:r>
            <a:r>
              <a:rPr dirty="0" sz="1000" spc="-5">
                <a:latin typeface="Times New Roman"/>
                <a:cs typeface="Times New Roman"/>
              </a:rPr>
              <a:t>.La </a:t>
            </a:r>
            <a:r>
              <a:rPr dirty="0" sz="1000" spc="-10">
                <a:latin typeface="Times New Roman"/>
                <a:cs typeface="Times New Roman"/>
              </a:rPr>
              <a:t>nature </a:t>
            </a:r>
            <a:r>
              <a:rPr dirty="0" sz="1000" spc="-15">
                <a:latin typeface="Times New Roman"/>
                <a:cs typeface="Times New Roman"/>
              </a:rPr>
              <a:t>est une</a:t>
            </a:r>
            <a:r>
              <a:rPr dirty="0" sz="1000" spc="-1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58813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8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69027" y="458813"/>
            <a:ext cx="1489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35" i="1">
                <a:latin typeface="Cambria"/>
                <a:cs typeface="Cambria"/>
              </a:rPr>
              <a:t>2 </a:t>
            </a:r>
            <a:r>
              <a:rPr dirty="0" sz="1000" spc="-10" i="1">
                <a:latin typeface="Cambria"/>
                <a:cs typeface="Cambria"/>
              </a:rPr>
              <a:t>ILS DISENT, </a:t>
            </a:r>
            <a:r>
              <a:rPr dirty="0" sz="1000" i="1">
                <a:latin typeface="Cambria"/>
                <a:cs typeface="Cambria"/>
              </a:rPr>
              <a:t>IL</a:t>
            </a:r>
            <a:r>
              <a:rPr dirty="0" sz="1000" spc="105" i="1">
                <a:latin typeface="Cambria"/>
                <a:cs typeface="Cambria"/>
              </a:rPr>
              <a:t> </a:t>
            </a:r>
            <a:r>
              <a:rPr dirty="0" sz="1000" spc="5" i="1">
                <a:latin typeface="Cambria"/>
                <a:cs typeface="Cambria"/>
              </a:rPr>
              <a:t>RÉPOND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4811" y="901662"/>
            <a:ext cx="257492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latin typeface="Times New Roman"/>
                <a:cs typeface="Times New Roman"/>
              </a:rPr>
              <a:t>j’en fais </a:t>
            </a:r>
            <a:r>
              <a:rPr dirty="0" sz="1000" spc="-5">
                <a:latin typeface="Times New Roman"/>
                <a:cs typeface="Times New Roman"/>
              </a:rPr>
              <a:t>partie. </a:t>
            </a: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5">
                <a:latin typeface="Times New Roman"/>
                <a:cs typeface="Times New Roman"/>
              </a:rPr>
              <a:t>cette </a:t>
            </a:r>
            <a:r>
              <a:rPr dirty="0" sz="1000" spc="-10">
                <a:latin typeface="Times New Roman"/>
                <a:cs typeface="Times New Roman"/>
              </a:rPr>
              <a:t>appartenance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 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25">
                <a:latin typeface="Times New Roman"/>
                <a:cs typeface="Times New Roman"/>
              </a:rPr>
              <a:t>m’impose d’être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35">
                <a:latin typeface="Times New Roman"/>
                <a:cs typeface="Times New Roman"/>
              </a:rPr>
              <a:t>qu’elle </a:t>
            </a:r>
            <a:r>
              <a:rPr dirty="0" sz="1000" spc="-25">
                <a:latin typeface="Times New Roman"/>
                <a:cs typeface="Times New Roman"/>
              </a:rPr>
              <a:t>m’enjoint</a:t>
            </a:r>
            <a:r>
              <a:rPr dirty="0" sz="1000" spc="7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d’être.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84680" y="1529698"/>
            <a:ext cx="2662584" cy="51777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6846494"/>
            <a:ext cx="1058545" cy="162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45" i="1">
                <a:latin typeface="Cambria"/>
                <a:cs typeface="Cambria"/>
              </a:rPr>
              <a:t>encre </a:t>
            </a:r>
            <a:r>
              <a:rPr dirty="0" sz="900" spc="-75" i="1">
                <a:latin typeface="Cambria"/>
                <a:cs typeface="Cambria"/>
              </a:rPr>
              <a:t>et </a:t>
            </a:r>
            <a:r>
              <a:rPr dirty="0" sz="900" spc="-55" i="1">
                <a:latin typeface="Cambria"/>
                <a:cs typeface="Cambria"/>
              </a:rPr>
              <a:t>peinture</a:t>
            </a:r>
            <a:r>
              <a:rPr dirty="0" sz="900" spc="-125" i="1">
                <a:latin typeface="Cambria"/>
                <a:cs typeface="Cambria"/>
              </a:rPr>
              <a:t> </a:t>
            </a:r>
            <a:r>
              <a:rPr dirty="0" sz="900" spc="-25" i="1">
                <a:latin typeface="Cambria"/>
                <a:cs typeface="Cambria"/>
              </a:rPr>
              <a:t>Dessin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7145617"/>
            <a:ext cx="2828290" cy="7848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5" b="1">
                <a:latin typeface="Times New Roman"/>
                <a:cs typeface="Times New Roman"/>
              </a:rPr>
              <a:t>Si </a:t>
            </a:r>
            <a:r>
              <a:rPr dirty="0" sz="1000" spc="-5" b="1">
                <a:latin typeface="Times New Roman"/>
                <a:cs typeface="Times New Roman"/>
              </a:rPr>
              <a:t>la connaissance </a:t>
            </a:r>
            <a:r>
              <a:rPr dirty="0" sz="1000" spc="-10" b="1">
                <a:latin typeface="Times New Roman"/>
                <a:cs typeface="Times New Roman"/>
              </a:rPr>
              <a:t>de moi-même </a:t>
            </a:r>
            <a:r>
              <a:rPr dirty="0" sz="1000" spc="-5" b="1">
                <a:latin typeface="Times New Roman"/>
                <a:cs typeface="Times New Roman"/>
              </a:rPr>
              <a:t>est </a:t>
            </a:r>
            <a:r>
              <a:rPr dirty="0" sz="1000" b="1">
                <a:latin typeface="Times New Roman"/>
                <a:cs typeface="Times New Roman"/>
              </a:rPr>
              <a:t>diﬃcile, </a:t>
            </a:r>
            <a:r>
              <a:rPr dirty="0" sz="1000" spc="-20" b="1">
                <a:latin typeface="Times New Roman"/>
                <a:cs typeface="Times New Roman"/>
              </a:rPr>
              <a:t>c’est</a:t>
            </a:r>
            <a:r>
              <a:rPr dirty="0" sz="1000" spc="-180" b="1">
                <a:latin typeface="Times New Roman"/>
                <a:cs typeface="Times New Roman"/>
              </a:rPr>
              <a:t> </a:t>
            </a:r>
            <a:r>
              <a:rPr dirty="0" sz="1000" spc="-10" b="1">
                <a:latin typeface="Times New Roman"/>
                <a:cs typeface="Times New Roman"/>
              </a:rPr>
              <a:t>en-  </a:t>
            </a:r>
            <a:r>
              <a:rPr dirty="0" sz="1000" spc="-20" b="1">
                <a:latin typeface="Times New Roman"/>
                <a:cs typeface="Times New Roman"/>
              </a:rPr>
              <a:t>core </a:t>
            </a:r>
            <a:r>
              <a:rPr dirty="0" sz="1000" spc="-15" b="1">
                <a:latin typeface="Times New Roman"/>
                <a:cs typeface="Times New Roman"/>
              </a:rPr>
              <a:t>pire </a:t>
            </a:r>
            <a:r>
              <a:rPr dirty="0" sz="1000" spc="-10" b="1">
                <a:latin typeface="Times New Roman"/>
                <a:cs typeface="Times New Roman"/>
              </a:rPr>
              <a:t>pour </a:t>
            </a:r>
            <a:r>
              <a:rPr dirty="0" sz="1000" spc="-15" b="1">
                <a:latin typeface="Times New Roman"/>
                <a:cs typeface="Times New Roman"/>
              </a:rPr>
              <a:t>celle d’autrui. </a:t>
            </a:r>
            <a:r>
              <a:rPr dirty="0" sz="1000" spc="-20">
                <a:latin typeface="Times New Roman"/>
                <a:cs typeface="Times New Roman"/>
              </a:rPr>
              <a:t>Vivre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10">
                <a:latin typeface="Times New Roman"/>
                <a:cs typeface="Times New Roman"/>
              </a:rPr>
              <a:t>harmonie </a:t>
            </a:r>
            <a:r>
              <a:rPr dirty="0" sz="1000" spc="-25">
                <a:latin typeface="Times New Roman"/>
                <a:cs typeface="Times New Roman"/>
              </a:rPr>
              <a:t>avec  les </a:t>
            </a:r>
            <a:r>
              <a:rPr dirty="0" sz="1000" spc="-15">
                <a:latin typeface="Times New Roman"/>
                <a:cs typeface="Times New Roman"/>
              </a:rPr>
              <a:t>autres </a:t>
            </a:r>
            <a:r>
              <a:rPr dirty="0" sz="1000" spc="-40">
                <a:latin typeface="Times New Roman"/>
                <a:cs typeface="Times New Roman"/>
              </a:rPr>
              <a:t>c’est </a:t>
            </a:r>
            <a:r>
              <a:rPr dirty="0" sz="1000" spc="-5">
                <a:latin typeface="Times New Roman"/>
                <a:cs typeface="Times New Roman"/>
              </a:rPr>
              <a:t>admettre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10">
                <a:latin typeface="Times New Roman"/>
                <a:cs typeface="Times New Roman"/>
              </a:rPr>
              <a:t>peut </a:t>
            </a:r>
            <a:r>
              <a:rPr dirty="0" sz="1000" spc="-15">
                <a:latin typeface="Times New Roman"/>
                <a:cs typeface="Times New Roman"/>
              </a:rPr>
              <a:t>que se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connaître  soi-même. </a:t>
            </a:r>
            <a:r>
              <a:rPr dirty="0" sz="1000" spc="-5">
                <a:latin typeface="Times New Roman"/>
                <a:cs typeface="Times New Roman"/>
              </a:rPr>
              <a:t>A </a:t>
            </a:r>
            <a:r>
              <a:rPr dirty="0" sz="1000">
                <a:latin typeface="Times New Roman"/>
                <a:cs typeface="Times New Roman"/>
              </a:rPr>
              <a:t>partir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là, </a:t>
            </a:r>
            <a:r>
              <a:rPr dirty="0" sz="1000" spc="-20">
                <a:latin typeface="Times New Roman"/>
                <a:cs typeface="Times New Roman"/>
              </a:rPr>
              <a:t>la vie </a:t>
            </a:r>
            <a:r>
              <a:rPr dirty="0" sz="1000" spc="-10">
                <a:latin typeface="Times New Roman"/>
                <a:cs typeface="Times New Roman"/>
              </a:rPr>
              <a:t>sera </a:t>
            </a:r>
            <a:r>
              <a:rPr dirty="0" sz="1000" spc="-20">
                <a:latin typeface="Times New Roman"/>
                <a:cs typeface="Times New Roman"/>
              </a:rPr>
              <a:t>plus facile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5">
                <a:latin typeface="Times New Roman"/>
                <a:cs typeface="Times New Roman"/>
              </a:rPr>
              <a:t>les  </a:t>
            </a:r>
            <a:r>
              <a:rPr dirty="0" sz="1000" spc="-20">
                <a:latin typeface="Times New Roman"/>
                <a:cs typeface="Times New Roman"/>
              </a:rPr>
              <a:t>conﬂits moins</a:t>
            </a:r>
            <a:r>
              <a:rPr dirty="0" sz="1000" spc="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violents.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8180895"/>
            <a:ext cx="196596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98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2.14	</a:t>
            </a:r>
            <a:r>
              <a:rPr dirty="0" sz="1200" b="1">
                <a:latin typeface="Times New Roman"/>
                <a:cs typeface="Times New Roman"/>
              </a:rPr>
              <a:t>Ils </a:t>
            </a:r>
            <a:r>
              <a:rPr dirty="0" sz="1200" spc="-5" b="1">
                <a:latin typeface="Times New Roman"/>
                <a:cs typeface="Times New Roman"/>
              </a:rPr>
              <a:t>disent : Il </a:t>
            </a:r>
            <a:r>
              <a:rPr dirty="0" sz="1200" spc="-20" b="1">
                <a:latin typeface="Times New Roman"/>
                <a:cs typeface="Times New Roman"/>
              </a:rPr>
              <a:t>m’insulte</a:t>
            </a:r>
            <a:r>
              <a:rPr dirty="0" sz="1200" spc="-14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!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8448962"/>
            <a:ext cx="2828290" cy="1367155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répond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0"/>
              </a:spcBef>
            </a:pPr>
            <a:r>
              <a:rPr dirty="0" sz="1000" spc="-15">
                <a:latin typeface="Times New Roman"/>
                <a:cs typeface="Times New Roman"/>
              </a:rPr>
              <a:t>Face à </a:t>
            </a:r>
            <a:r>
              <a:rPr dirty="0" sz="1000" spc="-35">
                <a:latin typeface="Times New Roman"/>
                <a:cs typeface="Times New Roman"/>
              </a:rPr>
              <a:t>quelqu’un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20">
                <a:latin typeface="Times New Roman"/>
                <a:cs typeface="Times New Roman"/>
              </a:rPr>
              <a:t>fait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 spc="-5">
                <a:latin typeface="Times New Roman"/>
                <a:cs typeface="Times New Roman"/>
              </a:rPr>
              <a:t>tort par </a:t>
            </a:r>
            <a:r>
              <a:rPr dirty="0" sz="1000" spc="-20">
                <a:latin typeface="Times New Roman"/>
                <a:cs typeface="Times New Roman"/>
              </a:rPr>
              <a:t>sa </a:t>
            </a:r>
            <a:r>
              <a:rPr dirty="0" sz="1000" spc="-15">
                <a:latin typeface="Times New Roman"/>
                <a:cs typeface="Times New Roman"/>
              </a:rPr>
              <a:t>conduite </a:t>
            </a:r>
            <a:r>
              <a:rPr dirty="0" sz="1000" spc="-20">
                <a:latin typeface="Times New Roman"/>
                <a:cs typeface="Times New Roman"/>
              </a:rPr>
              <a:t>ou ses  </a:t>
            </a:r>
            <a:r>
              <a:rPr dirty="0" sz="1000" spc="-10">
                <a:latin typeface="Times New Roman"/>
                <a:cs typeface="Times New Roman"/>
              </a:rPr>
              <a:t>propos, </a:t>
            </a:r>
            <a:r>
              <a:rPr dirty="0" sz="1000" spc="-20">
                <a:latin typeface="Times New Roman"/>
                <a:cs typeface="Times New Roman"/>
              </a:rPr>
              <a:t>souviens-toi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0">
                <a:latin typeface="Times New Roman"/>
                <a:cs typeface="Times New Roman"/>
              </a:rPr>
              <a:t>s’il </a:t>
            </a:r>
            <a:r>
              <a:rPr dirty="0" sz="1000" spc="-20">
                <a:latin typeface="Times New Roman"/>
                <a:cs typeface="Times New Roman"/>
              </a:rPr>
              <a:t>agit </a:t>
            </a:r>
            <a:r>
              <a:rPr dirty="0" sz="1000" spc="-15">
                <a:latin typeface="Times New Roman"/>
                <a:cs typeface="Times New Roman"/>
              </a:rPr>
              <a:t>ainsi, </a:t>
            </a:r>
            <a:r>
              <a:rPr dirty="0" sz="1000" spc="-40">
                <a:latin typeface="Times New Roman"/>
                <a:cs typeface="Times New Roman"/>
              </a:rPr>
              <a:t>c’est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15">
                <a:latin typeface="Times New Roman"/>
                <a:cs typeface="Times New Roman"/>
              </a:rPr>
              <a:t>pense  </a:t>
            </a:r>
            <a:r>
              <a:rPr dirty="0" sz="1000" spc="-25">
                <a:latin typeface="Times New Roman"/>
                <a:cs typeface="Times New Roman"/>
              </a:rPr>
              <a:t>avoir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raison.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Il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lui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est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possible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régler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sa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conduite  </a:t>
            </a:r>
            <a:r>
              <a:rPr dirty="0" sz="1000" spc="-20">
                <a:latin typeface="Times New Roman"/>
                <a:cs typeface="Times New Roman"/>
              </a:rPr>
              <a:t>sur </a:t>
            </a:r>
            <a:r>
              <a:rPr dirty="0" sz="1000" spc="-5">
                <a:latin typeface="Times New Roman"/>
                <a:cs typeface="Times New Roman"/>
              </a:rPr>
              <a:t>ta </a:t>
            </a:r>
            <a:r>
              <a:rPr dirty="0" sz="1000" spc="-20">
                <a:latin typeface="Times New Roman"/>
                <a:cs typeface="Times New Roman"/>
              </a:rPr>
              <a:t>façon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penser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40">
                <a:latin typeface="Times New Roman"/>
                <a:cs typeface="Times New Roman"/>
              </a:rPr>
              <a:t>c’est </a:t>
            </a:r>
            <a:r>
              <a:rPr dirty="0" sz="1000" spc="-20">
                <a:latin typeface="Times New Roman"/>
                <a:cs typeface="Times New Roman"/>
              </a:rPr>
              <a:t>la sienne qui le guide, </a:t>
            </a:r>
            <a:r>
              <a:rPr dirty="0" sz="1000" spc="-5">
                <a:latin typeface="Times New Roman"/>
                <a:cs typeface="Times New Roman"/>
              </a:rPr>
              <a:t>et, </a:t>
            </a:r>
            <a:r>
              <a:rPr dirty="0" sz="1000" spc="-20">
                <a:latin typeface="Times New Roman"/>
                <a:cs typeface="Times New Roman"/>
              </a:rPr>
              <a:t>si  elle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est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erronée,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il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fait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du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tort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soi-même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en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demeurant  </a:t>
            </a:r>
            <a:r>
              <a:rPr dirty="0" sz="1000" spc="-15">
                <a:latin typeface="Times New Roman"/>
                <a:cs typeface="Times New Roman"/>
              </a:rPr>
              <a:t>dans </a:t>
            </a:r>
            <a:r>
              <a:rPr dirty="0" sz="1000" spc="-20">
                <a:latin typeface="Times New Roman"/>
                <a:cs typeface="Times New Roman"/>
              </a:rPr>
              <a:t>son </a:t>
            </a:r>
            <a:r>
              <a:rPr dirty="0" sz="1000" spc="-5">
                <a:latin typeface="Times New Roman"/>
                <a:cs typeface="Times New Roman"/>
              </a:rPr>
              <a:t>erreur. </a:t>
            </a:r>
            <a:r>
              <a:rPr dirty="0" sz="1000" spc="-10">
                <a:latin typeface="Times New Roman"/>
                <a:cs typeface="Times New Roman"/>
              </a:rPr>
              <a:t>En </a:t>
            </a:r>
            <a:r>
              <a:rPr dirty="0" sz="1000" spc="-15">
                <a:latin typeface="Times New Roman"/>
                <a:cs typeface="Times New Roman"/>
              </a:rPr>
              <a:t>eﬀet, </a:t>
            </a:r>
            <a:r>
              <a:rPr dirty="0" sz="1000" spc="-20">
                <a:latin typeface="Times New Roman"/>
                <a:cs typeface="Times New Roman"/>
              </a:rPr>
              <a:t>si </a:t>
            </a:r>
            <a:r>
              <a:rPr dirty="0" sz="1000" spc="-15">
                <a:latin typeface="Times New Roman"/>
                <a:cs typeface="Times New Roman"/>
              </a:rPr>
              <a:t>une vérité </a:t>
            </a:r>
            <a:r>
              <a:rPr dirty="0" sz="1000" spc="-20">
                <a:latin typeface="Times New Roman"/>
                <a:cs typeface="Times New Roman"/>
              </a:rPr>
              <a:t>complexe </a:t>
            </a:r>
            <a:r>
              <a:rPr dirty="0" sz="1000" spc="-15">
                <a:latin typeface="Times New Roman"/>
                <a:cs typeface="Times New Roman"/>
              </a:rPr>
              <a:t>passe  </a:t>
            </a:r>
            <a:r>
              <a:rPr dirty="0" sz="1000" spc="-10">
                <a:latin typeface="Times New Roman"/>
                <a:cs typeface="Times New Roman"/>
              </a:rPr>
              <a:t>pour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mensonge,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n’est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pas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complexité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est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30573" y="901662"/>
            <a:ext cx="2828290" cy="633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faute, mais bien </a:t>
            </a:r>
            <a:r>
              <a:rPr dirty="0" sz="1000" spc="-20">
                <a:latin typeface="Times New Roman"/>
                <a:cs typeface="Times New Roman"/>
              </a:rPr>
              <a:t>celui qui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5">
                <a:latin typeface="Times New Roman"/>
                <a:cs typeface="Times New Roman"/>
              </a:rPr>
              <a:t>trompe. </a:t>
            </a:r>
            <a:r>
              <a:rPr dirty="0" sz="1000" spc="-10">
                <a:latin typeface="Times New Roman"/>
                <a:cs typeface="Times New Roman"/>
              </a:rPr>
              <a:t>En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15">
                <a:latin typeface="Times New Roman"/>
                <a:cs typeface="Times New Roman"/>
              </a:rPr>
              <a:t>fondant sur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  principe,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5">
                <a:latin typeface="Times New Roman"/>
                <a:cs typeface="Times New Roman"/>
              </a:rPr>
              <a:t>garderas </a:t>
            </a:r>
            <a:r>
              <a:rPr dirty="0" sz="1000" spc="-10">
                <a:latin typeface="Times New Roman"/>
                <a:cs typeface="Times New Roman"/>
              </a:rPr>
              <a:t>ton </a:t>
            </a:r>
            <a:r>
              <a:rPr dirty="0" sz="1000" spc="-15">
                <a:latin typeface="Times New Roman"/>
                <a:cs typeface="Times New Roman"/>
              </a:rPr>
              <a:t>sang-froid face à </a:t>
            </a:r>
            <a:r>
              <a:rPr dirty="0" sz="1000" spc="-20">
                <a:latin typeface="Times New Roman"/>
                <a:cs typeface="Times New Roman"/>
              </a:rPr>
              <a:t>ceux qui </a:t>
            </a:r>
            <a:r>
              <a:rPr dirty="0" sz="1000" spc="-35">
                <a:latin typeface="Times New Roman"/>
                <a:cs typeface="Times New Roman"/>
              </a:rPr>
              <a:t>t’in-  </a:t>
            </a:r>
            <a:r>
              <a:rPr dirty="0" sz="1000" spc="-20">
                <a:latin typeface="Times New Roman"/>
                <a:cs typeface="Times New Roman"/>
              </a:rPr>
              <a:t>sultent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chaque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fois,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tu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n’auras</a:t>
            </a:r>
            <a:r>
              <a:rPr dirty="0" sz="1000" spc="-45">
                <a:latin typeface="Times New Roman"/>
                <a:cs typeface="Times New Roman"/>
              </a:rPr>
              <a:t> qu’à </a:t>
            </a:r>
            <a:r>
              <a:rPr dirty="0" sz="1000">
                <a:latin typeface="Times New Roman"/>
                <a:cs typeface="Times New Roman"/>
              </a:rPr>
              <a:t>te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dire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:«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35">
                <a:latin typeface="Times New Roman"/>
                <a:cs typeface="Times New Roman"/>
              </a:rPr>
              <a:t>C’est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  </a:t>
            </a:r>
            <a:r>
              <a:rPr dirty="0" sz="1000" spc="-20">
                <a:latin typeface="Times New Roman"/>
                <a:cs typeface="Times New Roman"/>
              </a:rPr>
              <a:t>lui </a:t>
            </a:r>
            <a:r>
              <a:rPr dirty="0" sz="1000" spc="-15">
                <a:latin typeface="Times New Roman"/>
                <a:cs typeface="Times New Roman"/>
              </a:rPr>
              <a:t>pense.</a:t>
            </a:r>
            <a:r>
              <a:rPr dirty="0" sz="1000" spc="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»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30573" y="1755203"/>
            <a:ext cx="2828290" cy="37026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lvl="1" marL="429895" indent="-417195">
              <a:lnSpc>
                <a:spcPct val="100000"/>
              </a:lnSpc>
              <a:spcBef>
                <a:spcPts val="95"/>
              </a:spcBef>
              <a:buFont typeface="Times New Roman"/>
              <a:buAutoNum type="arabicPeriod" startAt="15"/>
              <a:tabLst>
                <a:tab pos="429895" algn="l"/>
                <a:tab pos="430530" algn="l"/>
              </a:tabLst>
            </a:pPr>
            <a:r>
              <a:rPr dirty="0" sz="1200" b="1">
                <a:latin typeface="Times New Roman"/>
                <a:cs typeface="Times New Roman"/>
              </a:rPr>
              <a:t>I</a:t>
            </a:r>
            <a:r>
              <a:rPr dirty="0" sz="1200" b="1">
                <a:latin typeface="Times New Roman"/>
                <a:cs typeface="Times New Roman"/>
              </a:rPr>
              <a:t>ls </a:t>
            </a:r>
            <a:r>
              <a:rPr dirty="0" sz="1200" spc="-5" b="1">
                <a:latin typeface="Times New Roman"/>
                <a:cs typeface="Times New Roman"/>
              </a:rPr>
              <a:t>disent : Il est mieux </a:t>
            </a:r>
            <a:r>
              <a:rPr dirty="0" sz="1200" spc="-15" b="1">
                <a:latin typeface="Times New Roman"/>
                <a:cs typeface="Times New Roman"/>
              </a:rPr>
              <a:t>que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moi.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répond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5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25">
                <a:latin typeface="Times New Roman"/>
                <a:cs typeface="Times New Roman"/>
              </a:rPr>
              <a:t>logique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5">
                <a:latin typeface="Times New Roman"/>
                <a:cs typeface="Times New Roman"/>
              </a:rPr>
              <a:t>dire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5">
                <a:latin typeface="Times New Roman"/>
                <a:cs typeface="Times New Roman"/>
              </a:rPr>
              <a:t>« Je </a:t>
            </a:r>
            <a:r>
              <a:rPr dirty="0" sz="1000" spc="-25">
                <a:latin typeface="Times New Roman"/>
                <a:cs typeface="Times New Roman"/>
              </a:rPr>
              <a:t>suis </a:t>
            </a:r>
            <a:r>
              <a:rPr dirty="0" sz="1000" spc="-20">
                <a:latin typeface="Times New Roman"/>
                <a:cs typeface="Times New Roman"/>
              </a:rPr>
              <a:t>plus </a:t>
            </a:r>
            <a:r>
              <a:rPr dirty="0" sz="1000" spc="-10">
                <a:latin typeface="Times New Roman"/>
                <a:cs typeface="Times New Roman"/>
              </a:rPr>
              <a:t>riche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">
                <a:latin typeface="Times New Roman"/>
                <a:cs typeface="Times New Roman"/>
              </a:rPr>
              <a:t>toi,  </a:t>
            </a:r>
            <a:r>
              <a:rPr dirty="0" sz="1000" spc="-15">
                <a:latin typeface="Times New Roman"/>
                <a:cs typeface="Times New Roman"/>
              </a:rPr>
              <a:t>donc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30">
                <a:latin typeface="Times New Roman"/>
                <a:cs typeface="Times New Roman"/>
              </a:rPr>
              <a:t>vaux </a:t>
            </a:r>
            <a:r>
              <a:rPr dirty="0" sz="1000" spc="-20">
                <a:latin typeface="Times New Roman"/>
                <a:cs typeface="Times New Roman"/>
              </a:rPr>
              <a:t>mieux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10">
                <a:latin typeface="Times New Roman"/>
                <a:cs typeface="Times New Roman"/>
              </a:rPr>
              <a:t>toi </a:t>
            </a:r>
            <a:r>
              <a:rPr dirty="0" sz="1000" spc="-5">
                <a:latin typeface="Times New Roman"/>
                <a:cs typeface="Times New Roman"/>
              </a:rPr>
              <a:t>»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5">
                <a:latin typeface="Times New Roman"/>
                <a:cs typeface="Times New Roman"/>
              </a:rPr>
              <a:t>« Je </a:t>
            </a:r>
            <a:r>
              <a:rPr dirty="0" sz="1000" spc="-10">
                <a:latin typeface="Times New Roman"/>
                <a:cs typeface="Times New Roman"/>
              </a:rPr>
              <a:t>parle </a:t>
            </a:r>
            <a:r>
              <a:rPr dirty="0" sz="1000" spc="-20">
                <a:latin typeface="Times New Roman"/>
                <a:cs typeface="Times New Roman"/>
              </a:rPr>
              <a:t>mieux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">
                <a:latin typeface="Times New Roman"/>
                <a:cs typeface="Times New Roman"/>
              </a:rPr>
              <a:t>toi,  </a:t>
            </a:r>
            <a:r>
              <a:rPr dirty="0" sz="1000" spc="-15">
                <a:latin typeface="Times New Roman"/>
                <a:cs typeface="Times New Roman"/>
              </a:rPr>
              <a:t>donc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30">
                <a:latin typeface="Times New Roman"/>
                <a:cs typeface="Times New Roman"/>
              </a:rPr>
              <a:t>vaux </a:t>
            </a:r>
            <a:r>
              <a:rPr dirty="0" sz="1000" spc="-20">
                <a:latin typeface="Times New Roman"/>
                <a:cs typeface="Times New Roman"/>
              </a:rPr>
              <a:t>mieux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">
                <a:latin typeface="Times New Roman"/>
                <a:cs typeface="Times New Roman"/>
              </a:rPr>
              <a:t>toi. » Ce </a:t>
            </a:r>
            <a:r>
              <a:rPr dirty="0" sz="1000" spc="-10">
                <a:latin typeface="Times New Roman"/>
                <a:cs typeface="Times New Roman"/>
              </a:rPr>
              <a:t>serait </a:t>
            </a:r>
            <a:r>
              <a:rPr dirty="0" sz="1000" spc="-15">
                <a:latin typeface="Times New Roman"/>
                <a:cs typeface="Times New Roman"/>
              </a:rPr>
              <a:t>bien </a:t>
            </a:r>
            <a:r>
              <a:rPr dirty="0" sz="1000" spc="-20">
                <a:latin typeface="Times New Roman"/>
                <a:cs typeface="Times New Roman"/>
              </a:rPr>
              <a:t>plus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logique 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dire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«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Je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suis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plus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riche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toi,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donc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ma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fortune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vaut  </a:t>
            </a:r>
            <a:r>
              <a:rPr dirty="0" sz="1000" spc="-20">
                <a:latin typeface="Times New Roman"/>
                <a:cs typeface="Times New Roman"/>
              </a:rPr>
              <a:t>mieux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tienne </a:t>
            </a:r>
            <a:r>
              <a:rPr dirty="0" sz="1000" spc="-5">
                <a:latin typeface="Times New Roman"/>
                <a:cs typeface="Times New Roman"/>
              </a:rPr>
              <a:t>»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5">
                <a:latin typeface="Times New Roman"/>
                <a:cs typeface="Times New Roman"/>
              </a:rPr>
              <a:t>« Je </a:t>
            </a:r>
            <a:r>
              <a:rPr dirty="0" sz="1000" spc="-10">
                <a:latin typeface="Times New Roman"/>
                <a:cs typeface="Times New Roman"/>
              </a:rPr>
              <a:t>parle </a:t>
            </a:r>
            <a:r>
              <a:rPr dirty="0" sz="1000" spc="-20">
                <a:latin typeface="Times New Roman"/>
                <a:cs typeface="Times New Roman"/>
              </a:rPr>
              <a:t>mieux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">
                <a:latin typeface="Times New Roman"/>
                <a:cs typeface="Times New Roman"/>
              </a:rPr>
              <a:t>toi, </a:t>
            </a:r>
            <a:r>
              <a:rPr dirty="0" sz="1000" spc="-15">
                <a:latin typeface="Times New Roman"/>
                <a:cs typeface="Times New Roman"/>
              </a:rPr>
              <a:t>donc  </a:t>
            </a:r>
            <a:r>
              <a:rPr dirty="0" sz="1000" spc="-20">
                <a:latin typeface="Times New Roman"/>
                <a:cs typeface="Times New Roman"/>
              </a:rPr>
              <a:t>mon éloquence </a:t>
            </a:r>
            <a:r>
              <a:rPr dirty="0" sz="1000" spc="-25">
                <a:latin typeface="Times New Roman"/>
                <a:cs typeface="Times New Roman"/>
              </a:rPr>
              <a:t>vaut </a:t>
            </a:r>
            <a:r>
              <a:rPr dirty="0" sz="1000" spc="-20">
                <a:latin typeface="Times New Roman"/>
                <a:cs typeface="Times New Roman"/>
              </a:rPr>
              <a:t>mieux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tienne. </a:t>
            </a:r>
            <a:r>
              <a:rPr dirty="0" sz="1000" spc="-5">
                <a:latin typeface="Times New Roman"/>
                <a:cs typeface="Times New Roman"/>
              </a:rPr>
              <a:t>» </a:t>
            </a:r>
            <a:r>
              <a:rPr dirty="0" sz="1000">
                <a:latin typeface="Times New Roman"/>
                <a:cs typeface="Times New Roman"/>
              </a:rPr>
              <a:t>Car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50">
                <a:latin typeface="Times New Roman"/>
                <a:cs typeface="Times New Roman"/>
              </a:rPr>
              <a:t>n’es </a:t>
            </a:r>
            <a:r>
              <a:rPr dirty="0" sz="1000" spc="-10">
                <a:latin typeface="Times New Roman"/>
                <a:cs typeface="Times New Roman"/>
              </a:rPr>
              <a:t>ni  </a:t>
            </a:r>
            <a:r>
              <a:rPr dirty="0" sz="1000" spc="-5">
                <a:latin typeface="Times New Roman"/>
                <a:cs typeface="Times New Roman"/>
              </a:rPr>
              <a:t>ta </a:t>
            </a:r>
            <a:r>
              <a:rPr dirty="0" sz="1000" spc="-10">
                <a:latin typeface="Times New Roman"/>
                <a:cs typeface="Times New Roman"/>
              </a:rPr>
              <a:t>fortune ni ton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éloquence.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65"/>
              </a:spcBef>
            </a:pPr>
            <a:r>
              <a:rPr dirty="0" sz="1000" spc="-25">
                <a:latin typeface="Times New Roman"/>
                <a:cs typeface="Times New Roman"/>
              </a:rPr>
              <a:t>Un </a:t>
            </a:r>
            <a:r>
              <a:rPr dirty="0" sz="1000" spc="-15">
                <a:latin typeface="Times New Roman"/>
                <a:cs typeface="Times New Roman"/>
              </a:rPr>
              <a:t>tel se </a:t>
            </a:r>
            <a:r>
              <a:rPr dirty="0" sz="1000" spc="-30">
                <a:latin typeface="Times New Roman"/>
                <a:cs typeface="Times New Roman"/>
              </a:rPr>
              <a:t>lave </a:t>
            </a:r>
            <a:r>
              <a:rPr dirty="0" sz="1000" spc="-15">
                <a:latin typeface="Times New Roman"/>
                <a:cs typeface="Times New Roman"/>
              </a:rPr>
              <a:t>vite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5">
                <a:latin typeface="Times New Roman"/>
                <a:cs typeface="Times New Roman"/>
              </a:rPr>
              <a:t>ne dis pas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30">
                <a:latin typeface="Times New Roman"/>
                <a:cs typeface="Times New Roman"/>
              </a:rPr>
              <a:t>lave </a:t>
            </a:r>
            <a:r>
              <a:rPr dirty="0" sz="1000" spc="-15">
                <a:latin typeface="Times New Roman"/>
                <a:cs typeface="Times New Roman"/>
              </a:rPr>
              <a:t>mal, mais </a:t>
            </a:r>
            <a:r>
              <a:rPr dirty="0" sz="1000" spc="-45">
                <a:latin typeface="Times New Roman"/>
                <a:cs typeface="Times New Roman"/>
              </a:rPr>
              <a:t>qu’il 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30">
                <a:latin typeface="Times New Roman"/>
                <a:cs typeface="Times New Roman"/>
              </a:rPr>
              <a:t>lave </a:t>
            </a:r>
            <a:r>
              <a:rPr dirty="0" sz="1000" spc="-15">
                <a:latin typeface="Times New Roman"/>
                <a:cs typeface="Times New Roman"/>
              </a:rPr>
              <a:t>vite. Si un </a:t>
            </a:r>
            <a:r>
              <a:rPr dirty="0" sz="1000" spc="-10">
                <a:latin typeface="Times New Roman"/>
                <a:cs typeface="Times New Roman"/>
              </a:rPr>
              <a:t>autre boit </a:t>
            </a:r>
            <a:r>
              <a:rPr dirty="0" sz="1000" spc="-15">
                <a:latin typeface="Times New Roman"/>
                <a:cs typeface="Times New Roman"/>
              </a:rPr>
              <a:t>beaucoup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vin, ne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5">
                <a:latin typeface="Times New Roman"/>
                <a:cs typeface="Times New Roman"/>
              </a:rPr>
              <a:t>traite 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30">
                <a:latin typeface="Times New Roman"/>
                <a:cs typeface="Times New Roman"/>
              </a:rPr>
              <a:t>d’ivrogne, </a:t>
            </a:r>
            <a:r>
              <a:rPr dirty="0" sz="1000" spc="-15">
                <a:latin typeface="Times New Roman"/>
                <a:cs typeface="Times New Roman"/>
              </a:rPr>
              <a:t>dis simplement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10">
                <a:latin typeface="Times New Roman"/>
                <a:cs typeface="Times New Roman"/>
              </a:rPr>
              <a:t>boit </a:t>
            </a:r>
            <a:r>
              <a:rPr dirty="0" sz="1000" spc="-15">
                <a:latin typeface="Times New Roman"/>
                <a:cs typeface="Times New Roman"/>
              </a:rPr>
              <a:t>beaucoup. </a:t>
            </a:r>
            <a:r>
              <a:rPr dirty="0" sz="1000" spc="-10">
                <a:latin typeface="Times New Roman"/>
                <a:cs typeface="Times New Roman"/>
              </a:rPr>
              <a:t>En </a:t>
            </a:r>
            <a:r>
              <a:rPr dirty="0" sz="1000" spc="0">
                <a:latin typeface="Times New Roman"/>
                <a:cs typeface="Times New Roman"/>
              </a:rPr>
              <a:t>ef-  </a:t>
            </a:r>
            <a:r>
              <a:rPr dirty="0" sz="1000" spc="-10">
                <a:latin typeface="Times New Roman"/>
                <a:cs typeface="Times New Roman"/>
              </a:rPr>
              <a:t>fet, </a:t>
            </a:r>
            <a:r>
              <a:rPr dirty="0" sz="1000" spc="-40">
                <a:latin typeface="Times New Roman"/>
                <a:cs typeface="Times New Roman"/>
              </a:rPr>
              <a:t>qu’en </a:t>
            </a:r>
            <a:r>
              <a:rPr dirty="0" sz="1000" spc="-15">
                <a:latin typeface="Times New Roman"/>
                <a:cs typeface="Times New Roman"/>
              </a:rPr>
              <a:t>sais-tu, </a:t>
            </a:r>
            <a:r>
              <a:rPr dirty="0" sz="1000" spc="-25">
                <a:latin typeface="Times New Roman"/>
                <a:cs typeface="Times New Roman"/>
              </a:rPr>
              <a:t>avant </a:t>
            </a:r>
            <a:r>
              <a:rPr dirty="0" sz="1000" spc="-40">
                <a:latin typeface="Times New Roman"/>
                <a:cs typeface="Times New Roman"/>
              </a:rPr>
              <a:t>d’avoir </a:t>
            </a:r>
            <a:r>
              <a:rPr dirty="0" sz="1000" spc="-10">
                <a:latin typeface="Times New Roman"/>
                <a:cs typeface="Times New Roman"/>
              </a:rPr>
              <a:t>pesé </a:t>
            </a:r>
            <a:r>
              <a:rPr dirty="0" sz="1000" spc="-20">
                <a:latin typeface="Times New Roman"/>
                <a:cs typeface="Times New Roman"/>
              </a:rPr>
              <a:t>leurs raisons </a:t>
            </a:r>
            <a:r>
              <a:rPr dirty="0" sz="1000" spc="-5">
                <a:latin typeface="Times New Roman"/>
                <a:cs typeface="Times New Roman"/>
              </a:rPr>
              <a:t>? De  cette </a:t>
            </a:r>
            <a:r>
              <a:rPr dirty="0" sz="1000" spc="-20">
                <a:latin typeface="Times New Roman"/>
                <a:cs typeface="Times New Roman"/>
              </a:rPr>
              <a:t>façon,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5">
                <a:latin typeface="Times New Roman"/>
                <a:cs typeface="Times New Roman"/>
              </a:rPr>
              <a:t>éviteras, </a:t>
            </a:r>
            <a:r>
              <a:rPr dirty="0" sz="1000" spc="-25">
                <a:latin typeface="Times New Roman"/>
                <a:cs typeface="Times New Roman"/>
              </a:rPr>
              <a:t>devant </a:t>
            </a:r>
            <a:r>
              <a:rPr dirty="0" sz="1000" spc="-10">
                <a:latin typeface="Times New Roman"/>
                <a:cs typeface="Times New Roman"/>
              </a:rPr>
              <a:t>ce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15">
                <a:latin typeface="Times New Roman"/>
                <a:cs typeface="Times New Roman"/>
              </a:rPr>
              <a:t>représentes  </a:t>
            </a:r>
            <a:r>
              <a:rPr dirty="0" sz="1000" spc="-45">
                <a:latin typeface="Times New Roman"/>
                <a:cs typeface="Times New Roman"/>
              </a:rPr>
              <a:t>d’un </a:t>
            </a:r>
            <a:r>
              <a:rPr dirty="0" sz="1000" spc="-15">
                <a:latin typeface="Times New Roman"/>
                <a:cs typeface="Times New Roman"/>
              </a:rPr>
              <a:t>objet,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lui </a:t>
            </a:r>
            <a:r>
              <a:rPr dirty="0" sz="1000" spc="-15">
                <a:latin typeface="Times New Roman"/>
                <a:cs typeface="Times New Roman"/>
              </a:rPr>
              <a:t>donner une </a:t>
            </a:r>
            <a:r>
              <a:rPr dirty="0" sz="1000" spc="-10">
                <a:latin typeface="Times New Roman"/>
                <a:cs typeface="Times New Roman"/>
              </a:rPr>
              <a:t>autre</a:t>
            </a:r>
            <a:r>
              <a:rPr dirty="0" sz="1000" spc="10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représentation.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70"/>
              </a:spcBef>
            </a:pPr>
            <a:r>
              <a:rPr dirty="0" sz="1000" spc="-15">
                <a:latin typeface="Times New Roman"/>
                <a:cs typeface="Times New Roman"/>
              </a:rPr>
              <a:t>Toute </a:t>
            </a:r>
            <a:r>
              <a:rPr dirty="0" sz="1000" spc="-20">
                <a:latin typeface="Times New Roman"/>
                <a:cs typeface="Times New Roman"/>
              </a:rPr>
              <a:t>la diﬃculté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10">
                <a:latin typeface="Times New Roman"/>
                <a:cs typeface="Times New Roman"/>
              </a:rPr>
              <a:t>libérer de </a:t>
            </a:r>
            <a:r>
              <a:rPr dirty="0" sz="1000" spc="-20">
                <a:latin typeface="Times New Roman"/>
                <a:cs typeface="Times New Roman"/>
              </a:rPr>
              <a:t>nos</a:t>
            </a:r>
            <a:r>
              <a:rPr dirty="0" sz="1000" spc="-18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représentations, 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surtout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propos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des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autres.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Il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faut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avoir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peur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ni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15">
                <a:latin typeface="Times New Roman"/>
                <a:cs typeface="Times New Roman"/>
              </a:rPr>
              <a:t>pauvreté, </a:t>
            </a:r>
            <a:r>
              <a:rPr dirty="0" sz="1000" spc="-10">
                <a:latin typeface="Times New Roman"/>
                <a:cs typeface="Times New Roman"/>
              </a:rPr>
              <a:t>ni de </a:t>
            </a:r>
            <a:r>
              <a:rPr dirty="0" sz="1000" spc="-15">
                <a:latin typeface="Times New Roman"/>
                <a:cs typeface="Times New Roman"/>
              </a:rPr>
              <a:t>l'exil, </a:t>
            </a:r>
            <a:r>
              <a:rPr dirty="0" sz="1000" spc="-10">
                <a:latin typeface="Times New Roman"/>
                <a:cs typeface="Times New Roman"/>
              </a:rPr>
              <a:t>ni 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prison, </a:t>
            </a:r>
            <a:r>
              <a:rPr dirty="0" sz="1000" spc="-10">
                <a:latin typeface="Times New Roman"/>
                <a:cs typeface="Times New Roman"/>
              </a:rPr>
              <a:t>ni 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5">
                <a:latin typeface="Times New Roman"/>
                <a:cs typeface="Times New Roman"/>
              </a:rPr>
              <a:t>mort. </a:t>
            </a:r>
            <a:r>
              <a:rPr dirty="0" sz="1000" spc="-20">
                <a:latin typeface="Times New Roman"/>
                <a:cs typeface="Times New Roman"/>
              </a:rPr>
              <a:t>Mais  il faut </a:t>
            </a:r>
            <a:r>
              <a:rPr dirty="0" sz="1000" spc="-25">
                <a:latin typeface="Times New Roman"/>
                <a:cs typeface="Times New Roman"/>
              </a:rPr>
              <a:t>avoir </a:t>
            </a:r>
            <a:r>
              <a:rPr dirty="0" sz="1000" spc="-10">
                <a:latin typeface="Times New Roman"/>
                <a:cs typeface="Times New Roman"/>
              </a:rPr>
              <a:t>peur de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peur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algn="just" lvl="1" marL="429895" indent="-417195">
              <a:lnSpc>
                <a:spcPct val="100000"/>
              </a:lnSpc>
              <a:buFont typeface="Times New Roman"/>
              <a:buAutoNum type="arabicPeriod" startAt="16"/>
              <a:tabLst>
                <a:tab pos="430530" algn="l"/>
              </a:tabLst>
            </a:pPr>
            <a:r>
              <a:rPr dirty="0" sz="1200" b="1">
                <a:latin typeface="Times New Roman"/>
                <a:cs typeface="Times New Roman"/>
              </a:rPr>
              <a:t>I</a:t>
            </a:r>
            <a:r>
              <a:rPr dirty="0" sz="1200" b="1">
                <a:latin typeface="Times New Roman"/>
                <a:cs typeface="Times New Roman"/>
              </a:rPr>
              <a:t>ls </a:t>
            </a:r>
            <a:r>
              <a:rPr dirty="0" sz="1200" spc="-5" b="1">
                <a:latin typeface="Times New Roman"/>
                <a:cs typeface="Times New Roman"/>
              </a:rPr>
              <a:t>disent : Le </a:t>
            </a:r>
            <a:r>
              <a:rPr dirty="0" sz="1200" spc="-20" b="1">
                <a:latin typeface="Times New Roman"/>
                <a:cs typeface="Times New Roman"/>
              </a:rPr>
              <a:t>pire </a:t>
            </a:r>
            <a:r>
              <a:rPr dirty="0" sz="1200" spc="-5" b="1">
                <a:latin typeface="Times New Roman"/>
                <a:cs typeface="Times New Roman"/>
              </a:rPr>
              <a:t>est à</a:t>
            </a:r>
            <a:r>
              <a:rPr dirty="0" sz="1200" spc="-15" b="1">
                <a:latin typeface="Times New Roman"/>
                <a:cs typeface="Times New Roman"/>
              </a:rPr>
              <a:t> craindre.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30573" y="5512341"/>
            <a:ext cx="2828290" cy="1670685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répond</a:t>
            </a:r>
            <a:r>
              <a:rPr dirty="0" sz="1000" spc="-95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0"/>
              </a:spcBef>
            </a:pPr>
            <a:r>
              <a:rPr dirty="0" sz="1000" spc="-10">
                <a:latin typeface="Times New Roman"/>
                <a:cs typeface="Times New Roman"/>
              </a:rPr>
              <a:t>Quand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25">
                <a:latin typeface="Times New Roman"/>
                <a:cs typeface="Times New Roman"/>
              </a:rPr>
              <a:t>suis </a:t>
            </a:r>
            <a:r>
              <a:rPr dirty="0" sz="1000" spc="-10">
                <a:latin typeface="Times New Roman"/>
                <a:cs typeface="Times New Roman"/>
              </a:rPr>
              <a:t>embarqué,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30">
                <a:latin typeface="Times New Roman"/>
                <a:cs typeface="Times New Roman"/>
              </a:rPr>
              <a:t>vois </a:t>
            </a:r>
            <a:r>
              <a:rPr dirty="0" sz="1000" spc="-20">
                <a:latin typeface="Times New Roman"/>
                <a:cs typeface="Times New Roman"/>
              </a:rPr>
              <a:t>plus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20">
                <a:latin typeface="Times New Roman"/>
                <a:cs typeface="Times New Roman"/>
              </a:rPr>
              <a:t>le  ciel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5">
                <a:latin typeface="Times New Roman"/>
                <a:cs typeface="Times New Roman"/>
              </a:rPr>
              <a:t>mer, cette </a:t>
            </a:r>
            <a:r>
              <a:rPr dirty="0" sz="1000" spc="-20">
                <a:latin typeface="Times New Roman"/>
                <a:cs typeface="Times New Roman"/>
              </a:rPr>
              <a:t>vaste </a:t>
            </a:r>
            <a:r>
              <a:rPr dirty="0" sz="1000" spc="-10">
                <a:latin typeface="Times New Roman"/>
                <a:cs typeface="Times New Roman"/>
              </a:rPr>
              <a:t>étendue d'eau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m'environne  </a:t>
            </a:r>
            <a:r>
              <a:rPr dirty="0" sz="1000" spc="-10">
                <a:latin typeface="Times New Roman"/>
                <a:cs typeface="Times New Roman"/>
              </a:rPr>
              <a:t>m'eﬀraie,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comme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si,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en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faisant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naufrage,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Times New Roman"/>
                <a:cs typeface="Times New Roman"/>
              </a:rPr>
              <a:t>je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devais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l'avaler  </a:t>
            </a:r>
            <a:r>
              <a:rPr dirty="0" sz="1000" spc="-10">
                <a:latin typeface="Times New Roman"/>
                <a:cs typeface="Times New Roman"/>
              </a:rPr>
              <a:t>tout entière,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ne pense pas </a:t>
            </a:r>
            <a:r>
              <a:rPr dirty="0" sz="1000" spc="-10">
                <a:latin typeface="Times New Roman"/>
                <a:cs typeface="Times New Roman"/>
              </a:rPr>
              <a:t>qu'il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20">
                <a:latin typeface="Times New Roman"/>
                <a:cs typeface="Times New Roman"/>
              </a:rPr>
              <a:t>faut </a:t>
            </a:r>
            <a:r>
              <a:rPr dirty="0" sz="1000" spc="-15">
                <a:latin typeface="Times New Roman"/>
                <a:cs typeface="Times New Roman"/>
              </a:rPr>
              <a:t>que trois </a:t>
            </a:r>
            <a:r>
              <a:rPr dirty="0" sz="1000" spc="-5">
                <a:latin typeface="Times New Roman"/>
                <a:cs typeface="Times New Roman"/>
              </a:rPr>
              <a:t>me-  </a:t>
            </a:r>
            <a:r>
              <a:rPr dirty="0" sz="1000" spc="-20">
                <a:latin typeface="Times New Roman"/>
                <a:cs typeface="Times New Roman"/>
              </a:rPr>
              <a:t>sures </a:t>
            </a:r>
            <a:r>
              <a:rPr dirty="0" sz="1000" spc="-10">
                <a:latin typeface="Times New Roman"/>
                <a:cs typeface="Times New Roman"/>
              </a:rPr>
              <a:t>d'eau pour me </a:t>
            </a:r>
            <a:r>
              <a:rPr dirty="0" sz="1000" spc="-20">
                <a:latin typeface="Times New Roman"/>
                <a:cs typeface="Times New Roman"/>
              </a:rPr>
              <a:t>noyer. </a:t>
            </a:r>
            <a:r>
              <a:rPr dirty="0" sz="1000" spc="-5">
                <a:latin typeface="Times New Roman"/>
                <a:cs typeface="Times New Roman"/>
              </a:rPr>
              <a:t>De </a:t>
            </a:r>
            <a:r>
              <a:rPr dirty="0" sz="1000" spc="-10">
                <a:latin typeface="Times New Roman"/>
                <a:cs typeface="Times New Roman"/>
              </a:rPr>
              <a:t>même, </a:t>
            </a:r>
            <a:r>
              <a:rPr dirty="0" sz="1000" spc="-15">
                <a:latin typeface="Times New Roman"/>
                <a:cs typeface="Times New Roman"/>
              </a:rPr>
              <a:t>dans un </a:t>
            </a:r>
            <a:r>
              <a:rPr dirty="0" sz="1000" spc="-10">
                <a:latin typeface="Times New Roman"/>
                <a:cs typeface="Times New Roman"/>
              </a:rPr>
              <a:t>tremble-  ment de </a:t>
            </a:r>
            <a:r>
              <a:rPr dirty="0" sz="1000">
                <a:latin typeface="Times New Roman"/>
                <a:cs typeface="Times New Roman"/>
              </a:rPr>
              <a:t>terre,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m'imagine que </a:t>
            </a:r>
            <a:r>
              <a:rPr dirty="0" sz="1000" spc="-20">
                <a:latin typeface="Times New Roman"/>
                <a:cs typeface="Times New Roman"/>
              </a:rPr>
              <a:t>la ville </a:t>
            </a:r>
            <a:r>
              <a:rPr dirty="0" sz="1000" spc="-10">
                <a:latin typeface="Times New Roman"/>
                <a:cs typeface="Times New Roman"/>
              </a:rPr>
              <a:t>entière </a:t>
            </a:r>
            <a:r>
              <a:rPr dirty="0" sz="1000" spc="-35">
                <a:latin typeface="Times New Roman"/>
                <a:cs typeface="Times New Roman"/>
              </a:rPr>
              <a:t>va </a:t>
            </a:r>
            <a:r>
              <a:rPr dirty="0" sz="1000" spc="-10">
                <a:latin typeface="Times New Roman"/>
                <a:cs typeface="Times New Roman"/>
              </a:rPr>
              <a:t>me  tomber </a:t>
            </a:r>
            <a:r>
              <a:rPr dirty="0" sz="1000" spc="-15">
                <a:latin typeface="Times New Roman"/>
                <a:cs typeface="Times New Roman"/>
              </a:rPr>
              <a:t>sur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corps,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5">
                <a:latin typeface="Times New Roman"/>
                <a:cs typeface="Times New Roman"/>
              </a:rPr>
              <a:t>ne pense pas </a:t>
            </a:r>
            <a:r>
              <a:rPr dirty="0" sz="1000" spc="-10">
                <a:latin typeface="Times New Roman"/>
                <a:cs typeface="Times New Roman"/>
              </a:rPr>
              <a:t>qu'une </a:t>
            </a:r>
            <a:r>
              <a:rPr dirty="0" sz="1000" spc="-15">
                <a:latin typeface="Times New Roman"/>
                <a:cs typeface="Times New Roman"/>
              </a:rPr>
              <a:t>tuile </a:t>
            </a:r>
            <a:r>
              <a:rPr dirty="0" sz="1000" spc="-5">
                <a:latin typeface="Times New Roman"/>
                <a:cs typeface="Times New Roman"/>
              </a:rPr>
              <a:t>suf-  </a:t>
            </a:r>
            <a:r>
              <a:rPr dirty="0" sz="1000" spc="-25">
                <a:latin typeface="Times New Roman"/>
                <a:cs typeface="Times New Roman"/>
              </a:rPr>
              <a:t>ﬁt </a:t>
            </a:r>
            <a:r>
              <a:rPr dirty="0" sz="1000" spc="-10">
                <a:latin typeface="Times New Roman"/>
                <a:cs typeface="Times New Roman"/>
              </a:rPr>
              <a:t>pour me </a:t>
            </a:r>
            <a:r>
              <a:rPr dirty="0" sz="1000" spc="-15">
                <a:latin typeface="Times New Roman"/>
                <a:cs typeface="Times New Roman"/>
              </a:rPr>
              <a:t>casser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5">
                <a:latin typeface="Times New Roman"/>
                <a:cs typeface="Times New Roman"/>
              </a:rPr>
              <a:t>tête. Ah ! </a:t>
            </a:r>
            <a:r>
              <a:rPr dirty="0" sz="1000" spc="-15">
                <a:latin typeface="Times New Roman"/>
                <a:cs typeface="Times New Roman"/>
              </a:rPr>
              <a:t>malheureux </a:t>
            </a:r>
            <a:r>
              <a:rPr dirty="0" sz="1000" spc="-25">
                <a:latin typeface="Times New Roman"/>
                <a:cs typeface="Times New Roman"/>
              </a:rPr>
              <a:t>esclave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15">
                <a:latin typeface="Times New Roman"/>
                <a:cs typeface="Times New Roman"/>
              </a:rPr>
              <a:t>l'opinion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!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57065" y="7334973"/>
            <a:ext cx="27019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065" indent="-126364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39700" algn="l"/>
              </a:tabLst>
            </a:pPr>
            <a:r>
              <a:rPr dirty="0" sz="1000" spc="-10">
                <a:latin typeface="Times New Roman"/>
                <a:cs typeface="Times New Roman"/>
              </a:rPr>
              <a:t>Comprendre </a:t>
            </a:r>
            <a:r>
              <a:rPr dirty="0" sz="1000" spc="-30">
                <a:latin typeface="Times New Roman"/>
                <a:cs typeface="Times New Roman"/>
              </a:rPr>
              <a:t>: L’homme </a:t>
            </a:r>
            <a:r>
              <a:rPr dirty="0" sz="1000" spc="-15">
                <a:latin typeface="Times New Roman"/>
                <a:cs typeface="Times New Roman"/>
              </a:rPr>
              <a:t>a une </a:t>
            </a:r>
            <a:r>
              <a:rPr dirty="0" sz="1000" spc="-10">
                <a:latin typeface="Times New Roman"/>
                <a:cs typeface="Times New Roman"/>
              </a:rPr>
              <a:t>tendance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redouter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30573" y="7486866"/>
            <a:ext cx="2828290" cy="2329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6543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spectaculaire. Il </a:t>
            </a:r>
            <a:r>
              <a:rPr dirty="0" sz="1000" spc="-10">
                <a:latin typeface="Times New Roman"/>
                <a:cs typeface="Times New Roman"/>
              </a:rPr>
              <a:t>craint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grands événements, </a:t>
            </a:r>
            <a:r>
              <a:rPr dirty="0" sz="1000" spc="-5">
                <a:latin typeface="Times New Roman"/>
                <a:cs typeface="Times New Roman"/>
              </a:rPr>
              <a:t>et  </a:t>
            </a:r>
            <a:r>
              <a:rPr dirty="0" sz="1000" spc="-15">
                <a:latin typeface="Times New Roman"/>
                <a:cs typeface="Times New Roman"/>
              </a:rPr>
              <a:t>ne comprend pas que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nature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20">
                <a:latin typeface="Times New Roman"/>
                <a:cs typeface="Times New Roman"/>
              </a:rPr>
              <a:t>ses </a:t>
            </a:r>
            <a:r>
              <a:rPr dirty="0" sz="1000" spc="-25">
                <a:latin typeface="Times New Roman"/>
                <a:cs typeface="Times New Roman"/>
              </a:rPr>
              <a:t>lois physiques,  </a:t>
            </a:r>
            <a:r>
              <a:rPr dirty="0" sz="1000" spc="-10">
                <a:latin typeface="Times New Roman"/>
                <a:cs typeface="Times New Roman"/>
              </a:rPr>
              <a:t>contre </a:t>
            </a:r>
            <a:r>
              <a:rPr dirty="0" sz="1000" spc="-25">
                <a:latin typeface="Times New Roman"/>
                <a:cs typeface="Times New Roman"/>
              </a:rPr>
              <a:t>lesquelles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10">
                <a:latin typeface="Times New Roman"/>
                <a:cs typeface="Times New Roman"/>
              </a:rPr>
              <a:t>peut rien. </a:t>
            </a:r>
            <a:r>
              <a:rPr dirty="0" sz="1000" spc="-40">
                <a:latin typeface="Times New Roman"/>
                <a:cs typeface="Times New Roman"/>
              </a:rPr>
              <a:t>J’ai </a:t>
            </a:r>
            <a:r>
              <a:rPr dirty="0" sz="1000" spc="-10">
                <a:latin typeface="Times New Roman"/>
                <a:cs typeface="Times New Roman"/>
              </a:rPr>
              <a:t>peur </a:t>
            </a:r>
            <a:r>
              <a:rPr dirty="0" sz="1000" spc="-25">
                <a:latin typeface="Times New Roman"/>
                <a:cs typeface="Times New Roman"/>
              </a:rPr>
              <a:t>d’embar-  </a:t>
            </a:r>
            <a:r>
              <a:rPr dirty="0" sz="1000" spc="-10">
                <a:latin typeface="Times New Roman"/>
                <a:cs typeface="Times New Roman"/>
              </a:rPr>
              <a:t>quer </a:t>
            </a:r>
            <a:r>
              <a:rPr dirty="0" sz="1000" spc="-15">
                <a:latin typeface="Times New Roman"/>
                <a:cs typeface="Times New Roman"/>
              </a:rPr>
              <a:t>sur un bateau </a:t>
            </a:r>
            <a:r>
              <a:rPr dirty="0" sz="1000" spc="-5">
                <a:latin typeface="Times New Roman"/>
                <a:cs typeface="Times New Roman"/>
              </a:rPr>
              <a:t>car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10">
                <a:latin typeface="Times New Roman"/>
                <a:cs typeface="Times New Roman"/>
              </a:rPr>
              <a:t>redoute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25">
                <a:latin typeface="Times New Roman"/>
                <a:cs typeface="Times New Roman"/>
              </a:rPr>
              <a:t>noyade,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5">
                <a:latin typeface="Times New Roman"/>
                <a:cs typeface="Times New Roman"/>
              </a:rPr>
              <a:t>mort. </a:t>
            </a:r>
            <a:r>
              <a:rPr dirty="0" sz="1000" spc="-20">
                <a:latin typeface="Times New Roman"/>
                <a:cs typeface="Times New Roman"/>
              </a:rPr>
              <a:t>Mais </a:t>
            </a:r>
            <a:r>
              <a:rPr dirty="0" sz="1000" spc="-15">
                <a:latin typeface="Times New Roman"/>
                <a:cs typeface="Times New Roman"/>
              </a:rPr>
              <a:t>à bien </a:t>
            </a:r>
            <a:r>
              <a:rPr dirty="0" sz="1000" spc="-35">
                <a:latin typeface="Times New Roman"/>
                <a:cs typeface="Times New Roman"/>
              </a:rPr>
              <a:t>y </a:t>
            </a:r>
            <a:r>
              <a:rPr dirty="0" sz="1000" spc="-15">
                <a:latin typeface="Times New Roman"/>
                <a:cs typeface="Times New Roman"/>
              </a:rPr>
              <a:t>réﬂéchir, </a:t>
            </a:r>
            <a:r>
              <a:rPr dirty="0" sz="1000" spc="-20">
                <a:latin typeface="Times New Roman"/>
                <a:cs typeface="Times New Roman"/>
              </a:rPr>
              <a:t>si on </a:t>
            </a:r>
            <a:r>
              <a:rPr dirty="0" sz="1000" spc="-15">
                <a:latin typeface="Times New Roman"/>
                <a:cs typeface="Times New Roman"/>
              </a:rPr>
              <a:t>connaît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méca-  </a:t>
            </a:r>
            <a:r>
              <a:rPr dirty="0" sz="1000" spc="-20">
                <a:latin typeface="Times New Roman"/>
                <a:cs typeface="Times New Roman"/>
              </a:rPr>
              <a:t>nisme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25">
                <a:latin typeface="Times New Roman"/>
                <a:cs typeface="Times New Roman"/>
              </a:rPr>
              <a:t>noyade, </a:t>
            </a:r>
            <a:r>
              <a:rPr dirty="0" sz="1000" spc="-20">
                <a:latin typeface="Times New Roman"/>
                <a:cs typeface="Times New Roman"/>
              </a:rPr>
              <a:t>il faut </a:t>
            </a:r>
            <a:r>
              <a:rPr dirty="0" sz="1000" spc="-10">
                <a:latin typeface="Times New Roman"/>
                <a:cs typeface="Times New Roman"/>
              </a:rPr>
              <a:t>très </a:t>
            </a:r>
            <a:r>
              <a:rPr dirty="0" sz="1000" spc="-15">
                <a:latin typeface="Times New Roman"/>
                <a:cs typeface="Times New Roman"/>
              </a:rPr>
              <a:t>peu </a:t>
            </a:r>
            <a:r>
              <a:rPr dirty="0" sz="1000" spc="-35">
                <a:latin typeface="Times New Roman"/>
                <a:cs typeface="Times New Roman"/>
              </a:rPr>
              <a:t>d’eau. </a:t>
            </a:r>
            <a:r>
              <a:rPr dirty="0" sz="1000" spc="-10">
                <a:latin typeface="Times New Roman"/>
                <a:cs typeface="Times New Roman"/>
              </a:rPr>
              <a:t>La peur  </a:t>
            </a:r>
            <a:r>
              <a:rPr dirty="0" sz="1000" spc="-20">
                <a:latin typeface="Times New Roman"/>
                <a:cs typeface="Times New Roman"/>
              </a:rPr>
              <a:t>n’empêchera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20">
                <a:latin typeface="Times New Roman"/>
                <a:cs typeface="Times New Roman"/>
              </a:rPr>
              <a:t>la loi ans sa </a:t>
            </a:r>
            <a:r>
              <a:rPr dirty="0" sz="1000" spc="-15">
                <a:latin typeface="Times New Roman"/>
                <a:cs typeface="Times New Roman"/>
              </a:rPr>
              <a:t>nécessité. </a:t>
            </a:r>
            <a:r>
              <a:rPr dirty="0" sz="1000" spc="-20">
                <a:latin typeface="Times New Roman"/>
                <a:cs typeface="Times New Roman"/>
              </a:rPr>
              <a:t>Peu</a:t>
            </a:r>
            <a:r>
              <a:rPr dirty="0" sz="1000" spc="-1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importe 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quantité, </a:t>
            </a:r>
            <a:r>
              <a:rPr dirty="0" sz="1000" spc="-30">
                <a:latin typeface="Times New Roman"/>
                <a:cs typeface="Times New Roman"/>
              </a:rPr>
              <a:t>l’homme </a:t>
            </a:r>
            <a:r>
              <a:rPr dirty="0" sz="1000" spc="-15">
                <a:latin typeface="Times New Roman"/>
                <a:cs typeface="Times New Roman"/>
              </a:rPr>
              <a:t>est constitué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telle </a:t>
            </a:r>
            <a:r>
              <a:rPr dirty="0" sz="1000" spc="-10">
                <a:latin typeface="Times New Roman"/>
                <a:cs typeface="Times New Roman"/>
              </a:rPr>
              <a:t>sorte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45">
                <a:latin typeface="Times New Roman"/>
                <a:cs typeface="Times New Roman"/>
              </a:rPr>
              <a:t>qu’il  </a:t>
            </a:r>
            <a:r>
              <a:rPr dirty="0" sz="1000" spc="-10">
                <a:latin typeface="Times New Roman"/>
                <a:cs typeface="Times New Roman"/>
              </a:rPr>
              <a:t>peut </a:t>
            </a:r>
            <a:r>
              <a:rPr dirty="0" sz="1000" spc="-15">
                <a:latin typeface="Times New Roman"/>
                <a:cs typeface="Times New Roman"/>
              </a:rPr>
              <a:t>se </a:t>
            </a:r>
            <a:r>
              <a:rPr dirty="0" sz="1000" spc="-25">
                <a:latin typeface="Times New Roman"/>
                <a:cs typeface="Times New Roman"/>
              </a:rPr>
              <a:t>noyer </a:t>
            </a:r>
            <a:r>
              <a:rPr dirty="0" sz="1000" spc="-20">
                <a:latin typeface="Times New Roman"/>
                <a:cs typeface="Times New Roman"/>
              </a:rPr>
              <a:t>n’importe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où.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 spc="-10">
                <a:latin typeface="Times New Roman"/>
                <a:cs typeface="Times New Roman"/>
              </a:rPr>
              <a:t>La crainte </a:t>
            </a:r>
            <a:r>
              <a:rPr dirty="0" sz="1000" spc="-20">
                <a:latin typeface="Times New Roman"/>
                <a:cs typeface="Times New Roman"/>
              </a:rPr>
              <a:t>paralyse mon </a:t>
            </a:r>
            <a:r>
              <a:rPr dirty="0" sz="1000" spc="-15">
                <a:latin typeface="Times New Roman"/>
                <a:cs typeface="Times New Roman"/>
              </a:rPr>
              <a:t>action. </a:t>
            </a:r>
            <a:r>
              <a:rPr dirty="0" sz="1000">
                <a:latin typeface="Times New Roman"/>
                <a:cs typeface="Times New Roman"/>
              </a:rPr>
              <a:t>Or </a:t>
            </a:r>
            <a:r>
              <a:rPr dirty="0" sz="1000" spc="-25">
                <a:latin typeface="Times New Roman"/>
                <a:cs typeface="Times New Roman"/>
              </a:rPr>
              <a:t>sans </a:t>
            </a:r>
            <a:r>
              <a:rPr dirty="0" sz="1000" spc="-20">
                <a:latin typeface="Times New Roman"/>
                <a:cs typeface="Times New Roman"/>
              </a:rPr>
              <a:t>impulsion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35">
                <a:latin typeface="Times New Roman"/>
                <a:cs typeface="Times New Roman"/>
              </a:rPr>
              <a:t>l’ac-  </a:t>
            </a:r>
            <a:r>
              <a:rPr dirty="0" sz="1000" spc="-15">
                <a:latin typeface="Times New Roman"/>
                <a:cs typeface="Times New Roman"/>
              </a:rPr>
              <a:t>tion,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aucun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bonheur,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aucune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morale,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sont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possibles.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La  crainte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25">
                <a:latin typeface="Times New Roman"/>
                <a:cs typeface="Times New Roman"/>
              </a:rPr>
              <a:t>aussi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contraire 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5">
                <a:latin typeface="Times New Roman"/>
                <a:cs typeface="Times New Roman"/>
              </a:rPr>
              <a:t>liberté </a:t>
            </a:r>
            <a:r>
              <a:rPr dirty="0" sz="1000" spc="-15">
                <a:latin typeface="Times New Roman"/>
                <a:cs typeface="Times New Roman"/>
              </a:rPr>
              <a:t>puisque </a:t>
            </a:r>
            <a:r>
              <a:rPr dirty="0" sz="1000" spc="25">
                <a:latin typeface="Times New Roman"/>
                <a:cs typeface="Times New Roman"/>
              </a:rPr>
              <a:t>je </a:t>
            </a:r>
            <a:r>
              <a:rPr dirty="0" sz="1000" spc="-25">
                <a:latin typeface="Times New Roman"/>
                <a:cs typeface="Times New Roman"/>
              </a:rPr>
              <a:t>suis  </a:t>
            </a:r>
            <a:r>
              <a:rPr dirty="0" sz="1000" spc="-15">
                <a:latin typeface="Times New Roman"/>
                <a:cs typeface="Times New Roman"/>
              </a:rPr>
              <a:t>prisonnier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représentations </a:t>
            </a:r>
            <a:r>
              <a:rPr dirty="0" sz="1000" spc="-20">
                <a:latin typeface="Times New Roman"/>
                <a:cs typeface="Times New Roman"/>
              </a:rPr>
              <a:t>fausses. Ainsi la </a:t>
            </a:r>
            <a:r>
              <a:rPr dirty="0" sz="1000" spc="-15">
                <a:latin typeface="Times New Roman"/>
                <a:cs typeface="Times New Roman"/>
              </a:rPr>
              <a:t>morale</a:t>
            </a:r>
            <a:r>
              <a:rPr dirty="0" sz="1000" spc="-1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est-  </a:t>
            </a:r>
            <a:r>
              <a:rPr dirty="0" sz="1000" spc="-20">
                <a:latin typeface="Times New Roman"/>
                <a:cs typeface="Times New Roman"/>
              </a:rPr>
              <a:t>elle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ouverture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liberté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consiste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à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agir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par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connais-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58813"/>
            <a:ext cx="8102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 i="1">
                <a:latin typeface="Cambria"/>
                <a:cs typeface="Cambria"/>
              </a:rPr>
              <a:t>2.17</a:t>
            </a:r>
            <a:r>
              <a:rPr dirty="0" sz="1000" spc="110" i="1">
                <a:latin typeface="Cambria"/>
                <a:cs typeface="Cambria"/>
              </a:rPr>
              <a:t> </a:t>
            </a:r>
            <a:r>
              <a:rPr dirty="0" sz="1000" spc="-35" i="1">
                <a:latin typeface="Cambria"/>
                <a:cs typeface="Cambria"/>
              </a:rPr>
              <a:t>Conclure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69582" y="458813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9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901662"/>
            <a:ext cx="2828290" cy="78155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Times New Roman"/>
                <a:cs typeface="Times New Roman"/>
              </a:rPr>
              <a:t>sance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soi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5">
                <a:latin typeface="Times New Roman"/>
                <a:cs typeface="Times New Roman"/>
              </a:rPr>
              <a:t>sans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15">
                <a:latin typeface="Times New Roman"/>
                <a:cs typeface="Times New Roman"/>
              </a:rPr>
              <a:t>victime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causes ignorées, </a:t>
            </a:r>
            <a:r>
              <a:rPr dirty="0" sz="1000" spc="-15">
                <a:latin typeface="Times New Roman"/>
                <a:cs typeface="Times New Roman"/>
              </a:rPr>
              <a:t>dont  </a:t>
            </a:r>
            <a:r>
              <a:rPr dirty="0" sz="1000" spc="-20">
                <a:latin typeface="Times New Roman"/>
                <a:cs typeface="Times New Roman"/>
              </a:rPr>
              <a:t>nous </a:t>
            </a:r>
            <a:r>
              <a:rPr dirty="0" sz="1000" spc="-25">
                <a:latin typeface="Times New Roman"/>
                <a:cs typeface="Times New Roman"/>
              </a:rPr>
              <a:t>ignorons </a:t>
            </a:r>
            <a:r>
              <a:rPr dirty="0" sz="1000" spc="-10">
                <a:latin typeface="Times New Roman"/>
                <a:cs typeface="Times New Roman"/>
              </a:rPr>
              <a:t>de ce </a:t>
            </a:r>
            <a:r>
              <a:rPr dirty="0" sz="1000" spc="-20">
                <a:latin typeface="Times New Roman"/>
                <a:cs typeface="Times New Roman"/>
              </a:rPr>
              <a:t>fait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conséquences.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90"/>
              </a:spcBef>
            </a:pPr>
            <a:r>
              <a:rPr dirty="0" sz="1000" spc="-15">
                <a:latin typeface="Times New Roman"/>
                <a:cs typeface="Times New Roman"/>
              </a:rPr>
              <a:t>Tu ne peux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10">
                <a:latin typeface="Times New Roman"/>
                <a:cs typeface="Times New Roman"/>
              </a:rPr>
              <a:t>ni </a:t>
            </a:r>
            <a:r>
              <a:rPr dirty="0" sz="1000" spc="-15">
                <a:latin typeface="Times New Roman"/>
                <a:cs typeface="Times New Roman"/>
              </a:rPr>
              <a:t>un Hercule, </a:t>
            </a:r>
            <a:r>
              <a:rPr dirty="0" sz="1000" spc="-10">
                <a:latin typeface="Times New Roman"/>
                <a:cs typeface="Times New Roman"/>
              </a:rPr>
              <a:t>ni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10">
                <a:latin typeface="Times New Roman"/>
                <a:cs typeface="Times New Roman"/>
              </a:rPr>
              <a:t>Thésée, pour </a:t>
            </a:r>
            <a:r>
              <a:rPr dirty="0" sz="1000" spc="-5">
                <a:latin typeface="Times New Roman"/>
                <a:cs typeface="Times New Roman"/>
              </a:rPr>
              <a:t>pur-  </a:t>
            </a:r>
            <a:r>
              <a:rPr dirty="0" sz="1000" spc="-20">
                <a:latin typeface="Times New Roman"/>
                <a:cs typeface="Times New Roman"/>
              </a:rPr>
              <a:t>ger la </a:t>
            </a:r>
            <a:r>
              <a:rPr dirty="0" sz="1000">
                <a:latin typeface="Times New Roman"/>
                <a:cs typeface="Times New Roman"/>
              </a:rPr>
              <a:t>terre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monstres, mais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5">
                <a:latin typeface="Times New Roman"/>
                <a:cs typeface="Times New Roman"/>
              </a:rPr>
              <a:t>peux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0">
                <a:latin typeface="Times New Roman"/>
                <a:cs typeface="Times New Roman"/>
              </a:rPr>
              <a:t>imiter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>
                <a:latin typeface="Times New Roman"/>
                <a:cs typeface="Times New Roman"/>
              </a:rPr>
              <a:t>te  </a:t>
            </a:r>
            <a:r>
              <a:rPr dirty="0" sz="1000" spc="-15">
                <a:latin typeface="Times New Roman"/>
                <a:cs typeface="Times New Roman"/>
              </a:rPr>
              <a:t>purgeant </a:t>
            </a:r>
            <a:r>
              <a:rPr dirty="0" sz="1000" spc="-10">
                <a:latin typeface="Times New Roman"/>
                <a:cs typeface="Times New Roman"/>
              </a:rPr>
              <a:t>toi-même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5">
                <a:latin typeface="Times New Roman"/>
                <a:cs typeface="Times New Roman"/>
              </a:rPr>
              <a:t>monstres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sont en </a:t>
            </a:r>
            <a:r>
              <a:rPr dirty="0" sz="1000" spc="-5">
                <a:latin typeface="Times New Roman"/>
                <a:cs typeface="Times New Roman"/>
              </a:rPr>
              <a:t>toi. </a:t>
            </a:r>
            <a:r>
              <a:rPr dirty="0" sz="1000" spc="-15">
                <a:latin typeface="Times New Roman"/>
                <a:cs typeface="Times New Roman"/>
              </a:rPr>
              <a:t>Tu </a:t>
            </a:r>
            <a:r>
              <a:rPr dirty="0" sz="1000" spc="-20">
                <a:latin typeface="Times New Roman"/>
                <a:cs typeface="Times New Roman"/>
              </a:rPr>
              <a:t>as  </a:t>
            </a:r>
            <a:r>
              <a:rPr dirty="0" sz="1000" spc="-25">
                <a:latin typeface="Times New Roman"/>
                <a:cs typeface="Times New Roman"/>
              </a:rPr>
              <a:t>au </a:t>
            </a:r>
            <a:r>
              <a:rPr dirty="0" sz="1000" spc="-15">
                <a:latin typeface="Times New Roman"/>
                <a:cs typeface="Times New Roman"/>
              </a:rPr>
              <a:t>dedans </a:t>
            </a:r>
            <a:r>
              <a:rPr dirty="0" sz="1000" spc="-10">
                <a:latin typeface="Times New Roman"/>
                <a:cs typeface="Times New Roman"/>
              </a:rPr>
              <a:t>de toi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sanglier, </a:t>
            </a:r>
            <a:r>
              <a:rPr dirty="0" sz="1000" spc="-20">
                <a:latin typeface="Times New Roman"/>
                <a:cs typeface="Times New Roman"/>
              </a:rPr>
              <a:t>le lion, </a:t>
            </a:r>
            <a:r>
              <a:rPr dirty="0" sz="1000" spc="-15">
                <a:latin typeface="Times New Roman"/>
                <a:cs typeface="Times New Roman"/>
              </a:rPr>
              <a:t>l'hydre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10">
                <a:latin typeface="Times New Roman"/>
                <a:cs typeface="Times New Roman"/>
              </a:rPr>
              <a:t>dompte-les.  </a:t>
            </a:r>
            <a:r>
              <a:rPr dirty="0" sz="1000" spc="-20">
                <a:latin typeface="Times New Roman"/>
                <a:cs typeface="Times New Roman"/>
              </a:rPr>
              <a:t>Au lieu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5">
                <a:latin typeface="Times New Roman"/>
                <a:cs typeface="Times New Roman"/>
              </a:rPr>
              <a:t>dompter </a:t>
            </a:r>
            <a:r>
              <a:rPr dirty="0" sz="1000" spc="-10">
                <a:latin typeface="Times New Roman"/>
                <a:cs typeface="Times New Roman"/>
              </a:rPr>
              <a:t>Procuste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Sciron, </a:t>
            </a:r>
            <a:r>
              <a:rPr dirty="0" sz="1000" spc="-10">
                <a:latin typeface="Times New Roman"/>
                <a:cs typeface="Times New Roman"/>
              </a:rPr>
              <a:t>dompte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dou-  leur,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crainte,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cupidité, l'envie,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malignité, l'avarice,  </a:t>
            </a:r>
            <a:r>
              <a:rPr dirty="0" sz="1000" spc="-20">
                <a:latin typeface="Times New Roman"/>
                <a:cs typeface="Times New Roman"/>
              </a:rPr>
              <a:t>la mollesse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0">
                <a:latin typeface="Times New Roman"/>
                <a:cs typeface="Times New Roman"/>
              </a:rPr>
              <a:t>l'intempérance. </a:t>
            </a:r>
            <a:r>
              <a:rPr dirty="0" sz="1000" spc="-5">
                <a:latin typeface="Times New Roman"/>
                <a:cs typeface="Times New Roman"/>
              </a:rPr>
              <a:t>Le </a:t>
            </a:r>
            <a:r>
              <a:rPr dirty="0" sz="1000" spc="-25">
                <a:latin typeface="Times New Roman"/>
                <a:cs typeface="Times New Roman"/>
              </a:rPr>
              <a:t>seul </a:t>
            </a:r>
            <a:r>
              <a:rPr dirty="0" sz="1000" spc="-30">
                <a:latin typeface="Times New Roman"/>
                <a:cs typeface="Times New Roman"/>
              </a:rPr>
              <a:t>moyen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5">
                <a:latin typeface="Times New Roman"/>
                <a:cs typeface="Times New Roman"/>
              </a:rPr>
              <a:t>dompter  </a:t>
            </a:r>
            <a:r>
              <a:rPr dirty="0" sz="1000" spc="-20">
                <a:latin typeface="Times New Roman"/>
                <a:cs typeface="Times New Roman"/>
              </a:rPr>
              <a:t>ces </a:t>
            </a:r>
            <a:r>
              <a:rPr dirty="0" sz="1000" spc="-15">
                <a:latin typeface="Times New Roman"/>
                <a:cs typeface="Times New Roman"/>
              </a:rPr>
              <a:t>monstres, </a:t>
            </a:r>
            <a:r>
              <a:rPr dirty="0" sz="1000" spc="-5">
                <a:latin typeface="Times New Roman"/>
                <a:cs typeface="Times New Roman"/>
              </a:rPr>
              <a:t>c'est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n'avoir que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dieux </a:t>
            </a:r>
            <a:r>
              <a:rPr dirty="0" sz="1000" spc="-25">
                <a:latin typeface="Times New Roman"/>
                <a:cs typeface="Times New Roman"/>
              </a:rPr>
              <a:t>seuls </a:t>
            </a:r>
            <a:r>
              <a:rPr dirty="0" sz="1000" spc="-15">
                <a:latin typeface="Times New Roman"/>
                <a:cs typeface="Times New Roman"/>
              </a:rPr>
              <a:t>en vue,  </a:t>
            </a:r>
            <a:r>
              <a:rPr dirty="0" sz="1000" spc="-5">
                <a:latin typeface="Times New Roman"/>
                <a:cs typeface="Times New Roman"/>
              </a:rPr>
              <a:t>c'est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leur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être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attaché,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leur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être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dévoué,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n'obéir  qu'à </a:t>
            </a:r>
            <a:r>
              <a:rPr dirty="0" sz="1000" spc="-20">
                <a:latin typeface="Times New Roman"/>
                <a:cs typeface="Times New Roman"/>
              </a:rPr>
              <a:t>leurs </a:t>
            </a:r>
            <a:r>
              <a:rPr dirty="0" sz="1000" spc="-10">
                <a:latin typeface="Times New Roman"/>
                <a:cs typeface="Times New Roman"/>
              </a:rPr>
              <a:t>ordres. Procuste, </a:t>
            </a:r>
            <a:r>
              <a:rPr dirty="0" sz="1000" spc="-15">
                <a:latin typeface="Times New Roman"/>
                <a:cs typeface="Times New Roman"/>
              </a:rPr>
              <a:t>dans </a:t>
            </a:r>
            <a:r>
              <a:rPr dirty="0" sz="1000" spc="-20">
                <a:latin typeface="Times New Roman"/>
                <a:cs typeface="Times New Roman"/>
              </a:rPr>
              <a:t>la mythologie </a:t>
            </a:r>
            <a:r>
              <a:rPr dirty="0" sz="1000" spc="-15">
                <a:latin typeface="Times New Roman"/>
                <a:cs typeface="Times New Roman"/>
              </a:rPr>
              <a:t>grecque,  </a:t>
            </a:r>
            <a:r>
              <a:rPr dirty="0" sz="1000" spc="-10">
                <a:latin typeface="Times New Roman"/>
                <a:cs typeface="Times New Roman"/>
              </a:rPr>
              <a:t>était </a:t>
            </a:r>
            <a:r>
              <a:rPr dirty="0" sz="1000" spc="-15">
                <a:latin typeface="Times New Roman"/>
                <a:cs typeface="Times New Roman"/>
              </a:rPr>
              <a:t>un brigand, mais pas du genre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Robin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25">
                <a:latin typeface="Times New Roman"/>
                <a:cs typeface="Times New Roman"/>
              </a:rPr>
              <a:t>Bois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20">
                <a:latin typeface="Times New Roman"/>
                <a:cs typeface="Times New Roman"/>
              </a:rPr>
              <a:t>il  </a:t>
            </a:r>
            <a:r>
              <a:rPr dirty="0" sz="1000" spc="-25">
                <a:latin typeface="Times New Roman"/>
                <a:cs typeface="Times New Roman"/>
              </a:rPr>
              <a:t>avait </a:t>
            </a:r>
            <a:r>
              <a:rPr dirty="0" sz="1000" spc="-15">
                <a:latin typeface="Times New Roman"/>
                <a:cs typeface="Times New Roman"/>
              </a:rPr>
              <a:t>en eﬀet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15">
                <a:latin typeface="Times New Roman"/>
                <a:cs typeface="Times New Roman"/>
              </a:rPr>
              <a:t>habitude </a:t>
            </a:r>
            <a:r>
              <a:rPr dirty="0" sz="1000" spc="-10">
                <a:latin typeface="Times New Roman"/>
                <a:cs typeface="Times New Roman"/>
              </a:rPr>
              <a:t>de capturer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30">
                <a:latin typeface="Times New Roman"/>
                <a:cs typeface="Times New Roman"/>
              </a:rPr>
              <a:t>voyageurs,</a:t>
            </a:r>
            <a:r>
              <a:rPr dirty="0" sz="1000" spc="-13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 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0">
                <a:latin typeface="Times New Roman"/>
                <a:cs typeface="Times New Roman"/>
              </a:rPr>
              <a:t>attacher </a:t>
            </a:r>
            <a:r>
              <a:rPr dirty="0" sz="1000" spc="-15">
                <a:latin typeface="Times New Roman"/>
                <a:cs typeface="Times New Roman"/>
              </a:rPr>
              <a:t>sur un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ses deux </a:t>
            </a:r>
            <a:r>
              <a:rPr dirty="0" sz="1000" spc="-15">
                <a:latin typeface="Times New Roman"/>
                <a:cs typeface="Times New Roman"/>
              </a:rPr>
              <a:t>lits,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grands </a:t>
            </a:r>
            <a:r>
              <a:rPr dirty="0" sz="1000" spc="-15">
                <a:latin typeface="Times New Roman"/>
                <a:cs typeface="Times New Roman"/>
              </a:rPr>
              <a:t>sur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0">
                <a:latin typeface="Times New Roman"/>
                <a:cs typeface="Times New Roman"/>
              </a:rPr>
              <a:t>petit  lit,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inversement.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Ensuite,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il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coupait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membres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7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dé-  </a:t>
            </a:r>
            <a:r>
              <a:rPr dirty="0" sz="1000" spc="-15">
                <a:latin typeface="Times New Roman"/>
                <a:cs typeface="Times New Roman"/>
              </a:rPr>
              <a:t>passaient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30">
                <a:latin typeface="Times New Roman"/>
                <a:cs typeface="Times New Roman"/>
              </a:rPr>
              <a:t>gens </a:t>
            </a:r>
            <a:r>
              <a:rPr dirty="0" sz="1000" spc="-5">
                <a:latin typeface="Times New Roman"/>
                <a:cs typeface="Times New Roman"/>
              </a:rPr>
              <a:t>trop </a:t>
            </a:r>
            <a:r>
              <a:rPr dirty="0" sz="1000" spc="-15">
                <a:latin typeface="Times New Roman"/>
                <a:cs typeface="Times New Roman"/>
              </a:rPr>
              <a:t>grands, </a:t>
            </a:r>
            <a:r>
              <a:rPr dirty="0" sz="1000" spc="-20">
                <a:latin typeface="Times New Roman"/>
                <a:cs typeface="Times New Roman"/>
              </a:rPr>
              <a:t>ou </a:t>
            </a:r>
            <a:r>
              <a:rPr dirty="0" sz="1000" spc="-15">
                <a:latin typeface="Times New Roman"/>
                <a:cs typeface="Times New Roman"/>
              </a:rPr>
              <a:t>bien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étirait</a:t>
            </a:r>
            <a:r>
              <a:rPr dirty="0" sz="1000" spc="-114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ceux  des </a:t>
            </a:r>
            <a:r>
              <a:rPr dirty="0" sz="1000" spc="-5">
                <a:latin typeface="Times New Roman"/>
                <a:cs typeface="Times New Roman"/>
              </a:rPr>
              <a:t>trop </a:t>
            </a:r>
            <a:r>
              <a:rPr dirty="0" sz="1000" spc="-10">
                <a:latin typeface="Times New Roman"/>
                <a:cs typeface="Times New Roman"/>
              </a:rPr>
              <a:t>petits, pour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ajuster à </a:t>
            </a:r>
            <a:r>
              <a:rPr dirty="0" sz="1000" spc="-20">
                <a:latin typeface="Times New Roman"/>
                <a:cs typeface="Times New Roman"/>
              </a:rPr>
              <a:t>la dimension </a:t>
            </a:r>
            <a:r>
              <a:rPr dirty="0" sz="1000" spc="-15">
                <a:latin typeface="Times New Roman"/>
                <a:cs typeface="Times New Roman"/>
              </a:rPr>
              <a:t>du </a:t>
            </a:r>
            <a:r>
              <a:rPr dirty="0" sz="1000" spc="-10">
                <a:latin typeface="Times New Roman"/>
                <a:cs typeface="Times New Roman"/>
              </a:rPr>
              <a:t>lit. </a:t>
            </a:r>
            <a:r>
              <a:rPr dirty="0" sz="1000" spc="-15">
                <a:latin typeface="Times New Roman"/>
                <a:cs typeface="Times New Roman"/>
              </a:rPr>
              <a:t>Sci-  ron </a:t>
            </a:r>
            <a:r>
              <a:rPr dirty="0" sz="1000" spc="-25">
                <a:latin typeface="Times New Roman"/>
                <a:cs typeface="Times New Roman"/>
              </a:rPr>
              <a:t>avait </a:t>
            </a:r>
            <a:r>
              <a:rPr dirty="0" sz="1000" spc="-10">
                <a:latin typeface="Times New Roman"/>
                <a:cs typeface="Times New Roman"/>
              </a:rPr>
              <a:t>coutume de </a:t>
            </a:r>
            <a:r>
              <a:rPr dirty="0" sz="1000" spc="-30">
                <a:latin typeface="Times New Roman"/>
                <a:cs typeface="Times New Roman"/>
              </a:rPr>
              <a:t>s’asseoir </a:t>
            </a:r>
            <a:r>
              <a:rPr dirty="0" sz="1000" spc="-15">
                <a:latin typeface="Times New Roman"/>
                <a:cs typeface="Times New Roman"/>
              </a:rPr>
              <a:t>sur un </a:t>
            </a:r>
            <a:r>
              <a:rPr dirty="0" sz="1000" spc="-10">
                <a:latin typeface="Times New Roman"/>
                <a:cs typeface="Times New Roman"/>
              </a:rPr>
              <a:t>rocher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d'obliger 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30">
                <a:latin typeface="Times New Roman"/>
                <a:cs typeface="Times New Roman"/>
              </a:rPr>
              <a:t>voyageurs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passaient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0">
                <a:latin typeface="Times New Roman"/>
                <a:cs typeface="Times New Roman"/>
              </a:rPr>
              <a:t>là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lui </a:t>
            </a:r>
            <a:r>
              <a:rPr dirty="0" sz="1000" spc="-25">
                <a:latin typeface="Times New Roman"/>
                <a:cs typeface="Times New Roman"/>
              </a:rPr>
              <a:t>laver les </a:t>
            </a:r>
            <a:r>
              <a:rPr dirty="0" sz="1000" spc="-15">
                <a:latin typeface="Times New Roman"/>
                <a:cs typeface="Times New Roman"/>
              </a:rPr>
              <a:t>pieds.  Pendant qu'ils </a:t>
            </a:r>
            <a:r>
              <a:rPr dirty="0" sz="1000" spc="-20">
                <a:latin typeface="Times New Roman"/>
                <a:cs typeface="Times New Roman"/>
              </a:rPr>
              <a:t>vaquaient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5">
                <a:latin typeface="Times New Roman"/>
                <a:cs typeface="Times New Roman"/>
              </a:rPr>
              <a:t>cette </a:t>
            </a:r>
            <a:r>
              <a:rPr dirty="0" sz="1000" spc="-15">
                <a:latin typeface="Times New Roman"/>
                <a:cs typeface="Times New Roman"/>
              </a:rPr>
              <a:t>humiliante besogne,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d'un  </a:t>
            </a:r>
            <a:r>
              <a:rPr dirty="0" sz="1000" spc="-15">
                <a:latin typeface="Times New Roman"/>
                <a:cs typeface="Times New Roman"/>
              </a:rPr>
              <a:t>coup </a:t>
            </a:r>
            <a:r>
              <a:rPr dirty="0" sz="1000" spc="-10">
                <a:latin typeface="Times New Roman"/>
                <a:cs typeface="Times New Roman"/>
              </a:rPr>
              <a:t>de pied,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0">
                <a:latin typeface="Times New Roman"/>
                <a:cs typeface="Times New Roman"/>
              </a:rPr>
              <a:t>précipitait </a:t>
            </a:r>
            <a:r>
              <a:rPr dirty="0" sz="1000" spc="-15">
                <a:latin typeface="Times New Roman"/>
                <a:cs typeface="Times New Roman"/>
              </a:rPr>
              <a:t>du haut du </a:t>
            </a:r>
            <a:r>
              <a:rPr dirty="0" sz="1000" spc="-10">
                <a:latin typeface="Times New Roman"/>
                <a:cs typeface="Times New Roman"/>
              </a:rPr>
              <a:t>rocher </a:t>
            </a:r>
            <a:r>
              <a:rPr dirty="0" sz="1000" spc="-15">
                <a:latin typeface="Times New Roman"/>
                <a:cs typeface="Times New Roman"/>
              </a:rPr>
              <a:t>dans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5">
                <a:latin typeface="Times New Roman"/>
                <a:cs typeface="Times New Roman"/>
              </a:rPr>
              <a:t>mer, </a:t>
            </a:r>
            <a:r>
              <a:rPr dirty="0" sz="1000" spc="-20">
                <a:latin typeface="Times New Roman"/>
                <a:cs typeface="Times New Roman"/>
              </a:rPr>
              <a:t>où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5">
                <a:latin typeface="Times New Roman"/>
                <a:cs typeface="Times New Roman"/>
              </a:rPr>
              <a:t>tortue </a:t>
            </a:r>
            <a:r>
              <a:rPr dirty="0" sz="1000" spc="-15">
                <a:latin typeface="Times New Roman"/>
                <a:cs typeface="Times New Roman"/>
              </a:rPr>
              <a:t>géante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guettait </a:t>
            </a:r>
            <a:r>
              <a:rPr dirty="0" sz="1000" spc="-10">
                <a:latin typeface="Times New Roman"/>
                <a:cs typeface="Times New Roman"/>
              </a:rPr>
              <a:t>pour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dévorer.  </a:t>
            </a:r>
            <a:r>
              <a:rPr dirty="0" sz="1000" spc="-10">
                <a:latin typeface="Times New Roman"/>
                <a:cs typeface="Times New Roman"/>
              </a:rPr>
              <a:t>Thésée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vainquit.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265430" indent="-126364">
              <a:lnSpc>
                <a:spcPct val="100000"/>
              </a:lnSpc>
              <a:buFont typeface="Times New Roman"/>
              <a:buChar char="•"/>
              <a:tabLst>
                <a:tab pos="266065" algn="l"/>
              </a:tabLst>
            </a:pPr>
            <a:r>
              <a:rPr dirty="0" sz="1000" spc="-10">
                <a:latin typeface="Times New Roman"/>
                <a:cs typeface="Times New Roman"/>
              </a:rPr>
              <a:t>Comprendre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virilité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20">
                <a:latin typeface="Times New Roman"/>
                <a:cs typeface="Times New Roman"/>
              </a:rPr>
              <a:t>là où on</a:t>
            </a:r>
            <a:r>
              <a:rPr dirty="0" sz="1000" spc="12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croit.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1470"/>
              </a:spcBef>
            </a:pPr>
            <a:r>
              <a:rPr dirty="0" sz="1000" spc="-10">
                <a:latin typeface="Times New Roman"/>
                <a:cs typeface="Times New Roman"/>
              </a:rPr>
              <a:t>La </a:t>
            </a:r>
            <a:r>
              <a:rPr dirty="0" sz="1000" spc="-20">
                <a:latin typeface="Times New Roman"/>
                <a:cs typeface="Times New Roman"/>
              </a:rPr>
              <a:t>mythologie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10">
                <a:latin typeface="Times New Roman"/>
                <a:cs typeface="Times New Roman"/>
              </a:rPr>
              <a:t>riche </a:t>
            </a:r>
            <a:r>
              <a:rPr dirty="0" sz="1000" spc="-15">
                <a:latin typeface="Times New Roman"/>
                <a:cs typeface="Times New Roman"/>
              </a:rPr>
              <a:t>en histoires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monstres </a:t>
            </a:r>
            <a:r>
              <a:rPr dirty="0" sz="1000" spc="-25">
                <a:latin typeface="Times New Roman"/>
                <a:cs typeface="Times New Roman"/>
              </a:rPr>
              <a:t>aux  </a:t>
            </a:r>
            <a:r>
              <a:rPr dirty="0" sz="1000" spc="-20">
                <a:latin typeface="Times New Roman"/>
                <a:cs typeface="Times New Roman"/>
              </a:rPr>
              <a:t>forces </a:t>
            </a:r>
            <a:r>
              <a:rPr dirty="0" sz="1000" spc="-15">
                <a:latin typeface="Times New Roman"/>
                <a:cs typeface="Times New Roman"/>
              </a:rPr>
              <a:t>surhumaines. Les héros </a:t>
            </a:r>
            <a:r>
              <a:rPr dirty="0" sz="1000" spc="-20">
                <a:latin typeface="Times New Roman"/>
                <a:cs typeface="Times New Roman"/>
              </a:rPr>
              <a:t>invincibles </a:t>
            </a:r>
            <a:r>
              <a:rPr dirty="0" sz="1000" spc="-15">
                <a:latin typeface="Times New Roman"/>
                <a:cs typeface="Times New Roman"/>
              </a:rPr>
              <a:t>séduisent </a:t>
            </a:r>
            <a:r>
              <a:rPr dirty="0" sz="1000" spc="-5">
                <a:latin typeface="Times New Roman"/>
                <a:cs typeface="Times New Roman"/>
              </a:rPr>
              <a:t>par  </a:t>
            </a:r>
            <a:r>
              <a:rPr dirty="0" sz="1000" spc="-15">
                <a:latin typeface="Times New Roman"/>
                <a:cs typeface="Times New Roman"/>
              </a:rPr>
              <a:t>leur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courage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leur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force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tel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Hercule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réalisa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douze</a:t>
            </a:r>
            <a:r>
              <a:rPr dirty="0" sz="1000" spc="-7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tra-  </a:t>
            </a:r>
            <a:r>
              <a:rPr dirty="0" sz="1000" spc="-30">
                <a:latin typeface="Times New Roman"/>
                <a:cs typeface="Times New Roman"/>
              </a:rPr>
              <a:t>vaux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mesure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sa </a:t>
            </a:r>
            <a:r>
              <a:rPr dirty="0" sz="1000" spc="-10">
                <a:latin typeface="Times New Roman"/>
                <a:cs typeface="Times New Roman"/>
              </a:rPr>
              <a:t>propre </a:t>
            </a:r>
            <a:r>
              <a:rPr dirty="0" sz="1000" spc="-15">
                <a:latin typeface="Times New Roman"/>
                <a:cs typeface="Times New Roman"/>
              </a:rPr>
              <a:t>démesure.Ici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monstres  sont en </a:t>
            </a:r>
            <a:r>
              <a:rPr dirty="0" sz="1000" spc="-20">
                <a:latin typeface="Times New Roman"/>
                <a:cs typeface="Times New Roman"/>
              </a:rPr>
              <a:t>nous. </a:t>
            </a:r>
            <a:r>
              <a:rPr dirty="0" sz="1000" spc="-5">
                <a:latin typeface="Times New Roman"/>
                <a:cs typeface="Times New Roman"/>
              </a:rPr>
              <a:t>Ce </a:t>
            </a:r>
            <a:r>
              <a:rPr dirty="0" sz="1000" spc="-15">
                <a:latin typeface="Times New Roman"/>
                <a:cs typeface="Times New Roman"/>
              </a:rPr>
              <a:t>sont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douleur,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crainte,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cu-  </a:t>
            </a:r>
            <a:r>
              <a:rPr dirty="0" sz="1000" spc="-10">
                <a:latin typeface="Times New Roman"/>
                <a:cs typeface="Times New Roman"/>
              </a:rPr>
              <a:t>pidité, </a:t>
            </a:r>
            <a:r>
              <a:rPr dirty="0" sz="1000" spc="-15">
                <a:latin typeface="Times New Roman"/>
                <a:cs typeface="Times New Roman"/>
              </a:rPr>
              <a:t>l'envie,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malignité, l'avarice, </a:t>
            </a:r>
            <a:r>
              <a:rPr dirty="0" sz="1000" spc="-20">
                <a:latin typeface="Times New Roman"/>
                <a:cs typeface="Times New Roman"/>
              </a:rPr>
              <a:t>la mollesse </a:t>
            </a:r>
            <a:r>
              <a:rPr dirty="0" sz="1000" spc="-5">
                <a:latin typeface="Times New Roman"/>
                <a:cs typeface="Times New Roman"/>
              </a:rPr>
              <a:t>et  </a:t>
            </a:r>
            <a:r>
              <a:rPr dirty="0" sz="1000" spc="-10">
                <a:latin typeface="Times New Roman"/>
                <a:cs typeface="Times New Roman"/>
              </a:rPr>
              <a:t>l'intempérance…qui </a:t>
            </a:r>
            <a:r>
              <a:rPr dirty="0" sz="1000" spc="-20">
                <a:latin typeface="Times New Roman"/>
                <a:cs typeface="Times New Roman"/>
              </a:rPr>
              <a:t>peuvent nous </a:t>
            </a:r>
            <a:r>
              <a:rPr dirty="0" sz="1000" spc="-15">
                <a:latin typeface="Times New Roman"/>
                <a:cs typeface="Times New Roman"/>
              </a:rPr>
              <a:t>conduire à </a:t>
            </a:r>
            <a:r>
              <a:rPr dirty="0" sz="1000" spc="-20">
                <a:latin typeface="Times New Roman"/>
                <a:cs typeface="Times New Roman"/>
              </a:rPr>
              <a:t>des actions  </a:t>
            </a:r>
            <a:r>
              <a:rPr dirty="0" sz="1000" spc="-15">
                <a:latin typeface="Times New Roman"/>
                <a:cs typeface="Times New Roman"/>
              </a:rPr>
              <a:t>regrettables. Des </a:t>
            </a:r>
            <a:r>
              <a:rPr dirty="0" sz="1000" spc="-25">
                <a:latin typeface="Times New Roman"/>
                <a:cs typeface="Times New Roman"/>
              </a:rPr>
              <a:t>passions elles aussi </a:t>
            </a:r>
            <a:r>
              <a:rPr dirty="0" sz="1000" spc="-15">
                <a:latin typeface="Times New Roman"/>
                <a:cs typeface="Times New Roman"/>
              </a:rPr>
              <a:t>démesurées, </a:t>
            </a:r>
            <a:r>
              <a:rPr dirty="0" sz="1000" spc="-25">
                <a:latin typeface="Times New Roman"/>
                <a:cs typeface="Times New Roman"/>
              </a:rPr>
              <a:t>sans </a:t>
            </a:r>
            <a:r>
              <a:rPr dirty="0" sz="1000" spc="-10">
                <a:latin typeface="Times New Roman"/>
                <a:cs typeface="Times New Roman"/>
              </a:rPr>
              <a:t>li-  </a:t>
            </a:r>
            <a:r>
              <a:rPr dirty="0" sz="1000" spc="-5">
                <a:latin typeface="Times New Roman"/>
                <a:cs typeface="Times New Roman"/>
              </a:rPr>
              <a:t>mite. </a:t>
            </a:r>
            <a:r>
              <a:rPr dirty="0" sz="1000" spc="-40">
                <a:latin typeface="Times New Roman"/>
                <a:cs typeface="Times New Roman"/>
              </a:rPr>
              <a:t>C’est </a:t>
            </a:r>
            <a:r>
              <a:rPr dirty="0" sz="1000" spc="-5">
                <a:latin typeface="Times New Roman"/>
                <a:cs typeface="Times New Roman"/>
              </a:rPr>
              <a:t>parce </a:t>
            </a:r>
            <a:r>
              <a:rPr dirty="0" sz="1000" spc="-45">
                <a:latin typeface="Times New Roman"/>
                <a:cs typeface="Times New Roman"/>
              </a:rPr>
              <a:t>qu’on </a:t>
            </a:r>
            <a:r>
              <a:rPr dirty="0" sz="1000" spc="-20">
                <a:latin typeface="Times New Roman"/>
                <a:cs typeface="Times New Roman"/>
              </a:rPr>
              <a:t>ignore </a:t>
            </a:r>
            <a:r>
              <a:rPr dirty="0" sz="1000" spc="-15">
                <a:latin typeface="Times New Roman"/>
                <a:cs typeface="Times New Roman"/>
              </a:rPr>
              <a:t>leur </a:t>
            </a:r>
            <a:r>
              <a:rPr dirty="0" sz="1000" spc="-20">
                <a:latin typeface="Times New Roman"/>
                <a:cs typeface="Times New Roman"/>
              </a:rPr>
              <a:t>cause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0">
                <a:latin typeface="Times New Roman"/>
                <a:cs typeface="Times New Roman"/>
              </a:rPr>
              <a:t>l’on </a:t>
            </a:r>
            <a:r>
              <a:rPr dirty="0" sz="1000" spc="-15">
                <a:latin typeface="Times New Roman"/>
                <a:cs typeface="Times New Roman"/>
              </a:rPr>
              <a:t>ne</a:t>
            </a:r>
            <a:r>
              <a:rPr dirty="0" sz="1000" spc="-1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maî-  trise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conséquences. </a:t>
            </a: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20">
                <a:latin typeface="Times New Roman"/>
                <a:cs typeface="Times New Roman"/>
              </a:rPr>
              <a:t>faut </a:t>
            </a:r>
            <a:r>
              <a:rPr dirty="0" sz="1000" spc="-15">
                <a:latin typeface="Times New Roman"/>
                <a:cs typeface="Times New Roman"/>
              </a:rPr>
              <a:t>donc </a:t>
            </a:r>
            <a:r>
              <a:rPr dirty="0" sz="1000" spc="-30">
                <a:latin typeface="Times New Roman"/>
                <a:cs typeface="Times New Roman"/>
              </a:rPr>
              <a:t>s’eﬀorcer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5">
                <a:latin typeface="Times New Roman"/>
                <a:cs typeface="Times New Roman"/>
              </a:rPr>
              <a:t>les  </a:t>
            </a:r>
            <a:r>
              <a:rPr dirty="0" sz="1000" spc="-10">
                <a:latin typeface="Times New Roman"/>
                <a:cs typeface="Times New Roman"/>
              </a:rPr>
              <a:t>connaître pour </a:t>
            </a:r>
            <a:r>
              <a:rPr dirty="0" sz="1000" spc="-5">
                <a:latin typeface="Times New Roman"/>
                <a:cs typeface="Times New Roman"/>
              </a:rPr>
              <a:t>être </a:t>
            </a:r>
            <a:r>
              <a:rPr dirty="0" sz="1000" spc="-15">
                <a:latin typeface="Times New Roman"/>
                <a:cs typeface="Times New Roman"/>
              </a:rPr>
              <a:t>capable </a:t>
            </a:r>
            <a:r>
              <a:rPr dirty="0" sz="1000" spc="-35">
                <a:latin typeface="Times New Roman"/>
                <a:cs typeface="Times New Roman"/>
              </a:rPr>
              <a:t>d’agir </a:t>
            </a:r>
            <a:r>
              <a:rPr dirty="0" sz="1000" spc="-25">
                <a:latin typeface="Times New Roman"/>
                <a:cs typeface="Times New Roman"/>
              </a:rPr>
              <a:t>sans </a:t>
            </a:r>
            <a:r>
              <a:rPr dirty="0" sz="1000" spc="-20">
                <a:latin typeface="Times New Roman"/>
                <a:cs typeface="Times New Roman"/>
              </a:rPr>
              <a:t>inﬂuence des </a:t>
            </a:r>
            <a:r>
              <a:rPr dirty="0" sz="1000" spc="-5">
                <a:latin typeface="Times New Roman"/>
                <a:cs typeface="Times New Roman"/>
              </a:rPr>
              <a:t>im-  </a:t>
            </a:r>
            <a:r>
              <a:rPr dirty="0" sz="1000" spc="-25">
                <a:latin typeface="Times New Roman"/>
                <a:cs typeface="Times New Roman"/>
              </a:rPr>
              <a:t>pulsions </a:t>
            </a:r>
            <a:r>
              <a:rPr dirty="0" sz="1000" spc="-15">
                <a:latin typeface="Times New Roman"/>
                <a:cs typeface="Times New Roman"/>
              </a:rPr>
              <a:t>produites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0">
                <a:latin typeface="Times New Roman"/>
                <a:cs typeface="Times New Roman"/>
              </a:rPr>
              <a:t>ces </a:t>
            </a:r>
            <a:r>
              <a:rPr dirty="0" sz="1000" spc="-15">
                <a:latin typeface="Times New Roman"/>
                <a:cs typeface="Times New Roman"/>
              </a:rPr>
              <a:t>désirs illimités. </a:t>
            </a: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15">
                <a:latin typeface="Times New Roman"/>
                <a:cs typeface="Times New Roman"/>
              </a:rPr>
              <a:t>pourquoi 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35">
                <a:latin typeface="Times New Roman"/>
                <a:cs typeface="Times New Roman"/>
              </a:rPr>
              <a:t>y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5">
                <a:latin typeface="Times New Roman"/>
                <a:cs typeface="Times New Roman"/>
              </a:rPr>
              <a:t>héros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force </a:t>
            </a:r>
            <a:r>
              <a:rPr dirty="0" sz="1000" spc="-20">
                <a:latin typeface="Times New Roman"/>
                <a:cs typeface="Times New Roman"/>
              </a:rPr>
              <a:t>là où on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30">
                <a:latin typeface="Times New Roman"/>
                <a:cs typeface="Times New Roman"/>
              </a:rPr>
              <a:t>l’attend </a:t>
            </a:r>
            <a:r>
              <a:rPr dirty="0" sz="1000" spc="-10">
                <a:latin typeface="Times New Roman"/>
                <a:cs typeface="Times New Roman"/>
              </a:rPr>
              <a:t>pas. </a:t>
            </a:r>
            <a:r>
              <a:rPr dirty="0" sz="1000" spc="-5">
                <a:latin typeface="Times New Roman"/>
                <a:cs typeface="Times New Roman"/>
              </a:rPr>
              <a:t>Ce- 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5">
                <a:latin typeface="Times New Roman"/>
                <a:cs typeface="Times New Roman"/>
              </a:rPr>
              <a:t>permet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5">
                <a:latin typeface="Times New Roman"/>
                <a:cs typeface="Times New Roman"/>
              </a:rPr>
              <a:t>dire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courage </a:t>
            </a:r>
            <a:r>
              <a:rPr dirty="0" sz="1000" spc="-40">
                <a:latin typeface="Times New Roman"/>
                <a:cs typeface="Times New Roman"/>
              </a:rPr>
              <a:t>n’est </a:t>
            </a:r>
            <a:r>
              <a:rPr dirty="0" sz="1000" spc="-15">
                <a:latin typeface="Times New Roman"/>
                <a:cs typeface="Times New Roman"/>
              </a:rPr>
              <a:t>pas </a:t>
            </a:r>
            <a:r>
              <a:rPr dirty="0" sz="1000" spc="-35">
                <a:latin typeface="Times New Roman"/>
                <a:cs typeface="Times New Roman"/>
              </a:rPr>
              <a:t>qu’une </a:t>
            </a:r>
            <a:r>
              <a:rPr dirty="0" sz="1000" spc="-15">
                <a:latin typeface="Times New Roman"/>
                <a:cs typeface="Times New Roman"/>
              </a:rPr>
              <a:t>vertu  </a:t>
            </a:r>
            <a:r>
              <a:rPr dirty="0" sz="1000" spc="-10">
                <a:latin typeface="Times New Roman"/>
                <a:cs typeface="Times New Roman"/>
              </a:rPr>
              <a:t>guerrière, </a:t>
            </a:r>
            <a:r>
              <a:rPr dirty="0" sz="1000" spc="-15">
                <a:latin typeface="Times New Roman"/>
                <a:cs typeface="Times New Roman"/>
              </a:rPr>
              <a:t>bien </a:t>
            </a:r>
            <a:r>
              <a:rPr dirty="0" sz="1000" spc="-25">
                <a:latin typeface="Times New Roman"/>
                <a:cs typeface="Times New Roman"/>
              </a:rPr>
              <a:t>souvent </a:t>
            </a:r>
            <a:r>
              <a:rPr dirty="0" sz="1000" spc="-10">
                <a:latin typeface="Times New Roman"/>
                <a:cs typeface="Times New Roman"/>
              </a:rPr>
              <a:t>limitée </a:t>
            </a:r>
            <a:r>
              <a:rPr dirty="0" sz="1000" spc="-25">
                <a:latin typeface="Times New Roman"/>
                <a:cs typeface="Times New Roman"/>
              </a:rPr>
              <a:t>aux </a:t>
            </a:r>
            <a:r>
              <a:rPr dirty="0" sz="1000" spc="-15">
                <a:latin typeface="Times New Roman"/>
                <a:cs typeface="Times New Roman"/>
              </a:rPr>
              <a:t>hommes. </a:t>
            </a:r>
            <a:r>
              <a:rPr dirty="0" sz="1000" spc="-5">
                <a:latin typeface="Times New Roman"/>
                <a:cs typeface="Times New Roman"/>
              </a:rPr>
              <a:t>Le </a:t>
            </a:r>
            <a:r>
              <a:rPr dirty="0" sz="1000" spc="-15">
                <a:latin typeface="Times New Roman"/>
                <a:cs typeface="Times New Roman"/>
              </a:rPr>
              <a:t>courage  est </a:t>
            </a:r>
            <a:r>
              <a:rPr dirty="0" sz="1000" spc="-20">
                <a:latin typeface="Times New Roman"/>
                <a:cs typeface="Times New Roman"/>
              </a:rPr>
              <a:t>exercice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raison sur </a:t>
            </a:r>
            <a:r>
              <a:rPr dirty="0" sz="1000" spc="-25">
                <a:latin typeface="Times New Roman"/>
                <a:cs typeface="Times New Roman"/>
              </a:rPr>
              <a:t>les impulsions </a:t>
            </a:r>
            <a:r>
              <a:rPr dirty="0" sz="1000" spc="-20">
                <a:latin typeface="Times New Roman"/>
                <a:cs typeface="Times New Roman"/>
              </a:rPr>
              <a:t>qui peuvent  </a:t>
            </a:r>
            <a:r>
              <a:rPr dirty="0" sz="1000" spc="-15">
                <a:latin typeface="Times New Roman"/>
                <a:cs typeface="Times New Roman"/>
              </a:rPr>
              <a:t>diriger </a:t>
            </a:r>
            <a:r>
              <a:rPr dirty="0" sz="1000" spc="-35">
                <a:latin typeface="Times New Roman"/>
                <a:cs typeface="Times New Roman"/>
              </a:rPr>
              <a:t>l’action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volonté.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25"/>
              </a:spcBef>
            </a:pPr>
            <a:r>
              <a:rPr dirty="0" sz="1000" spc="-15">
                <a:latin typeface="Times New Roman"/>
                <a:cs typeface="Times New Roman"/>
              </a:rPr>
              <a:t>Tu </a:t>
            </a:r>
            <a:r>
              <a:rPr dirty="0" sz="1000" spc="-30">
                <a:latin typeface="Times New Roman"/>
                <a:cs typeface="Times New Roman"/>
              </a:rPr>
              <a:t>vois </a:t>
            </a:r>
            <a:r>
              <a:rPr dirty="0" sz="1000" spc="0">
                <a:latin typeface="Times New Roman"/>
                <a:cs typeface="Times New Roman"/>
              </a:rPr>
              <a:t>jouer </a:t>
            </a:r>
            <a:r>
              <a:rPr dirty="0" sz="1000" spc="-20">
                <a:latin typeface="Times New Roman"/>
                <a:cs typeface="Times New Roman"/>
              </a:rPr>
              <a:t>ensemble ces </a:t>
            </a:r>
            <a:r>
              <a:rPr dirty="0" sz="1000" spc="-10">
                <a:latin typeface="Times New Roman"/>
                <a:cs typeface="Times New Roman"/>
              </a:rPr>
              <a:t>petits </a:t>
            </a:r>
            <a:r>
              <a:rPr dirty="0" sz="1000" spc="-20">
                <a:latin typeface="Times New Roman"/>
                <a:cs typeface="Times New Roman"/>
              </a:rPr>
              <a:t>chiens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25">
                <a:latin typeface="Times New Roman"/>
                <a:cs typeface="Times New Roman"/>
              </a:rPr>
              <a:t>ils </a:t>
            </a:r>
            <a:r>
              <a:rPr dirty="0" sz="1000" spc="-15">
                <a:latin typeface="Times New Roman"/>
                <a:cs typeface="Times New Roman"/>
              </a:rPr>
              <a:t>se</a:t>
            </a:r>
            <a:r>
              <a:rPr dirty="0" sz="1000" spc="-15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caressent,  </a:t>
            </a:r>
            <a:r>
              <a:rPr dirty="0" sz="1000" spc="-25">
                <a:latin typeface="Times New Roman"/>
                <a:cs typeface="Times New Roman"/>
              </a:rPr>
              <a:t>ils s’accolent, ils </a:t>
            </a:r>
            <a:r>
              <a:rPr dirty="0" sz="1000" spc="-15">
                <a:latin typeface="Times New Roman"/>
                <a:cs typeface="Times New Roman"/>
              </a:rPr>
              <a:t>se ﬂattent, </a:t>
            </a:r>
            <a:r>
              <a:rPr dirty="0" sz="1000" spc="-25">
                <a:latin typeface="Times New Roman"/>
                <a:cs typeface="Times New Roman"/>
              </a:rPr>
              <a:t>ils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15">
                <a:latin typeface="Times New Roman"/>
                <a:cs typeface="Times New Roman"/>
              </a:rPr>
              <a:t>paraissent </a:t>
            </a:r>
            <a:r>
              <a:rPr dirty="0" sz="1000" spc="-20">
                <a:latin typeface="Times New Roman"/>
                <a:cs typeface="Times New Roman"/>
              </a:rPr>
              <a:t>bons </a:t>
            </a:r>
            <a:r>
              <a:rPr dirty="0" sz="1000" spc="-10">
                <a:latin typeface="Times New Roman"/>
                <a:cs typeface="Times New Roman"/>
              </a:rPr>
              <a:t>amis.  </a:t>
            </a:r>
            <a:r>
              <a:rPr dirty="0" sz="1000" spc="-5">
                <a:latin typeface="Times New Roman"/>
                <a:cs typeface="Times New Roman"/>
              </a:rPr>
              <a:t>Jette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10">
                <a:latin typeface="Times New Roman"/>
                <a:cs typeface="Times New Roman"/>
              </a:rPr>
              <a:t>petit </a:t>
            </a:r>
            <a:r>
              <a:rPr dirty="0" sz="1000" spc="-20">
                <a:latin typeface="Times New Roman"/>
                <a:cs typeface="Times New Roman"/>
              </a:rPr>
              <a:t>os </a:t>
            </a:r>
            <a:r>
              <a:rPr dirty="0" sz="1000" spc="-25">
                <a:latin typeface="Times New Roman"/>
                <a:cs typeface="Times New Roman"/>
              </a:rPr>
              <a:t>au </a:t>
            </a:r>
            <a:r>
              <a:rPr dirty="0" sz="1000" spc="-15">
                <a:latin typeface="Times New Roman"/>
                <a:cs typeface="Times New Roman"/>
              </a:rPr>
              <a:t>milieu </a:t>
            </a:r>
            <a:r>
              <a:rPr dirty="0" sz="1000" spc="-10">
                <a:latin typeface="Times New Roman"/>
                <a:cs typeface="Times New Roman"/>
              </a:rPr>
              <a:t>d'eux, </a:t>
            </a:r>
            <a:r>
              <a:rPr dirty="0" sz="1000" spc="-5">
                <a:latin typeface="Times New Roman"/>
                <a:cs typeface="Times New Roman"/>
              </a:rPr>
              <a:t>et tu </a:t>
            </a:r>
            <a:r>
              <a:rPr dirty="0" sz="1000" spc="-15">
                <a:latin typeface="Times New Roman"/>
                <a:cs typeface="Times New Roman"/>
              </a:rPr>
              <a:t>verras. </a:t>
            </a:r>
            <a:r>
              <a:rPr dirty="0" sz="1000" spc="-25">
                <a:latin typeface="Times New Roman"/>
                <a:cs typeface="Times New Roman"/>
              </a:rPr>
              <a:t>Telle </a:t>
            </a:r>
            <a:r>
              <a:rPr dirty="0" sz="1000" spc="-15">
                <a:latin typeface="Times New Roman"/>
                <a:cs typeface="Times New Roman"/>
              </a:rPr>
              <a:t>est  </a:t>
            </a:r>
            <a:r>
              <a:rPr dirty="0" sz="1000" spc="-10">
                <a:latin typeface="Times New Roman"/>
                <a:cs typeface="Times New Roman"/>
              </a:rPr>
              <a:t>l'amitié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0">
                <a:latin typeface="Times New Roman"/>
                <a:cs typeface="Times New Roman"/>
              </a:rPr>
              <a:t>frères,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celle des </a:t>
            </a:r>
            <a:r>
              <a:rPr dirty="0" sz="1000" spc="-10">
                <a:latin typeface="Times New Roman"/>
                <a:cs typeface="Times New Roman"/>
              </a:rPr>
              <a:t>pères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0">
                <a:latin typeface="Times New Roman"/>
                <a:cs typeface="Times New Roman"/>
              </a:rPr>
              <a:t>des </a:t>
            </a:r>
            <a:r>
              <a:rPr dirty="0" sz="1000" spc="-15">
                <a:latin typeface="Times New Roman"/>
                <a:cs typeface="Times New Roman"/>
              </a:rPr>
              <a:t>enfants.</a:t>
            </a:r>
            <a:r>
              <a:rPr dirty="0" sz="1000" spc="-18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Qu'ils  </a:t>
            </a:r>
            <a:r>
              <a:rPr dirty="0" sz="1000" spc="-15">
                <a:latin typeface="Times New Roman"/>
                <a:cs typeface="Times New Roman"/>
              </a:rPr>
              <a:t>aient à se </a:t>
            </a:r>
            <a:r>
              <a:rPr dirty="0" sz="1000" spc="-10">
                <a:latin typeface="Times New Roman"/>
                <a:cs typeface="Times New Roman"/>
              </a:rPr>
              <a:t>disputer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>
                <a:latin typeface="Times New Roman"/>
                <a:cs typeface="Times New Roman"/>
              </a:rPr>
              <a:t>terre,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10">
                <a:latin typeface="Times New Roman"/>
                <a:cs typeface="Times New Roman"/>
              </a:rPr>
              <a:t>champ,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10">
                <a:latin typeface="Times New Roman"/>
                <a:cs typeface="Times New Roman"/>
              </a:rPr>
              <a:t>maîtresse, </a:t>
            </a:r>
            <a:r>
              <a:rPr dirty="0" sz="1000" spc="-20">
                <a:latin typeface="Times New Roman"/>
                <a:cs typeface="Times New Roman"/>
              </a:rPr>
              <a:t>il  </a:t>
            </a:r>
            <a:r>
              <a:rPr dirty="0" sz="1000" spc="-10">
                <a:latin typeface="Times New Roman"/>
                <a:cs typeface="Times New Roman"/>
              </a:rPr>
              <a:t>n'y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20">
                <a:latin typeface="Times New Roman"/>
                <a:cs typeface="Times New Roman"/>
              </a:rPr>
              <a:t>plus </a:t>
            </a:r>
            <a:r>
              <a:rPr dirty="0" sz="1000" spc="-10">
                <a:latin typeface="Times New Roman"/>
                <a:cs typeface="Times New Roman"/>
              </a:rPr>
              <a:t>ni </a:t>
            </a:r>
            <a:r>
              <a:rPr dirty="0" sz="1000" spc="-5">
                <a:latin typeface="Times New Roman"/>
                <a:cs typeface="Times New Roman"/>
              </a:rPr>
              <a:t>père, </a:t>
            </a:r>
            <a:r>
              <a:rPr dirty="0" sz="1000" spc="-10">
                <a:latin typeface="Times New Roman"/>
                <a:cs typeface="Times New Roman"/>
              </a:rPr>
              <a:t>ni frère, ni </a:t>
            </a:r>
            <a:r>
              <a:rPr dirty="0" sz="1000" spc="-15">
                <a:latin typeface="Times New Roman"/>
                <a:cs typeface="Times New Roman"/>
              </a:rPr>
              <a:t>enfant. Manuel,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55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8191" y="8879167"/>
            <a:ext cx="2701925" cy="9366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39065" marR="5080" indent="-126364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39700" algn="l"/>
              </a:tabLst>
            </a:pPr>
            <a:r>
              <a:rPr dirty="0" sz="1000" spc="-10">
                <a:latin typeface="Times New Roman"/>
                <a:cs typeface="Times New Roman"/>
              </a:rPr>
              <a:t>Comprendre </a:t>
            </a:r>
            <a:r>
              <a:rPr dirty="0" sz="1000" spc="-30">
                <a:latin typeface="Times New Roman"/>
                <a:cs typeface="Times New Roman"/>
              </a:rPr>
              <a:t>: </a:t>
            </a:r>
            <a:r>
              <a:rPr dirty="0" sz="1000" spc="-15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n'y </a:t>
            </a:r>
            <a:r>
              <a:rPr dirty="0" sz="1000" spc="-15">
                <a:latin typeface="Times New Roman"/>
                <a:cs typeface="Times New Roman"/>
              </a:rPr>
              <a:t>a </a:t>
            </a:r>
            <a:r>
              <a:rPr dirty="0" sz="1000" spc="-10">
                <a:latin typeface="Times New Roman"/>
                <a:cs typeface="Times New Roman"/>
              </a:rPr>
              <a:t>rien </a:t>
            </a:r>
            <a:r>
              <a:rPr dirty="0" sz="1000" spc="-25">
                <a:latin typeface="Times New Roman"/>
                <a:cs typeface="Times New Roman"/>
              </a:rPr>
              <a:t>au </a:t>
            </a:r>
            <a:r>
              <a:rPr dirty="0" sz="1000" spc="-15">
                <a:latin typeface="Times New Roman"/>
                <a:cs typeface="Times New Roman"/>
              </a:rPr>
              <a:t>monde à quoi </a:t>
            </a:r>
            <a:r>
              <a:rPr dirty="0" sz="1000" spc="-10">
                <a:latin typeface="Times New Roman"/>
                <a:cs typeface="Times New Roman"/>
              </a:rPr>
              <a:t>tout</a:t>
            </a:r>
            <a:r>
              <a:rPr dirty="0" sz="1000" spc="-17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ani-  </a:t>
            </a:r>
            <a:r>
              <a:rPr dirty="0" sz="1000" spc="-15">
                <a:latin typeface="Times New Roman"/>
                <a:cs typeface="Times New Roman"/>
              </a:rPr>
              <a:t>mal </a:t>
            </a:r>
            <a:r>
              <a:rPr dirty="0" sz="1000" spc="-20">
                <a:latin typeface="Times New Roman"/>
                <a:cs typeface="Times New Roman"/>
              </a:rPr>
              <a:t>soit si </a:t>
            </a:r>
            <a:r>
              <a:rPr dirty="0" sz="1000" spc="-10">
                <a:latin typeface="Times New Roman"/>
                <a:cs typeface="Times New Roman"/>
              </a:rPr>
              <a:t>attaché qu'à </a:t>
            </a:r>
            <a:r>
              <a:rPr dirty="0" sz="1000" spc="-20">
                <a:latin typeface="Times New Roman"/>
                <a:cs typeface="Times New Roman"/>
              </a:rPr>
              <a:t>son </a:t>
            </a:r>
            <a:r>
              <a:rPr dirty="0" sz="1000" spc="-10">
                <a:latin typeface="Times New Roman"/>
                <a:cs typeface="Times New Roman"/>
              </a:rPr>
              <a:t>propre intérêt. </a:t>
            </a:r>
            <a:r>
              <a:rPr dirty="0" sz="1000" spc="-20">
                <a:latin typeface="Times New Roman"/>
                <a:cs typeface="Times New Roman"/>
              </a:rPr>
              <a:t>Tout </a:t>
            </a:r>
            <a:r>
              <a:rPr dirty="0" sz="1000" spc="-10">
                <a:latin typeface="Times New Roman"/>
                <a:cs typeface="Times New Roman"/>
              </a:rPr>
              <a:t>ce  </a:t>
            </a:r>
            <a:r>
              <a:rPr dirty="0" sz="1000" spc="-20">
                <a:latin typeface="Times New Roman"/>
                <a:cs typeface="Times New Roman"/>
              </a:rPr>
              <a:t>qui le prive </a:t>
            </a:r>
            <a:r>
              <a:rPr dirty="0" sz="1000" spc="-10">
                <a:latin typeface="Times New Roman"/>
                <a:cs typeface="Times New Roman"/>
              </a:rPr>
              <a:t>de ce </a:t>
            </a:r>
            <a:r>
              <a:rPr dirty="0" sz="1000" spc="-20">
                <a:latin typeface="Times New Roman"/>
                <a:cs typeface="Times New Roman"/>
              </a:rPr>
              <a:t>qui lui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10">
                <a:latin typeface="Times New Roman"/>
                <a:cs typeface="Times New Roman"/>
              </a:rPr>
              <a:t>utile, </a:t>
            </a:r>
            <a:r>
              <a:rPr dirty="0" sz="1000" spc="-20">
                <a:latin typeface="Times New Roman"/>
                <a:cs typeface="Times New Roman"/>
              </a:rPr>
              <a:t>soit </a:t>
            </a:r>
            <a:r>
              <a:rPr dirty="0" sz="1000" spc="-5">
                <a:latin typeface="Times New Roman"/>
                <a:cs typeface="Times New Roman"/>
              </a:rPr>
              <a:t>père, </a:t>
            </a:r>
            <a:r>
              <a:rPr dirty="0" sz="1000" spc="-10">
                <a:latin typeface="Times New Roman"/>
                <a:cs typeface="Times New Roman"/>
              </a:rPr>
              <a:t>frère,  </a:t>
            </a:r>
            <a:r>
              <a:rPr dirty="0" sz="1000" spc="-25">
                <a:latin typeface="Times New Roman"/>
                <a:cs typeface="Times New Roman"/>
              </a:rPr>
              <a:t>ﬁls, </a:t>
            </a:r>
            <a:r>
              <a:rPr dirty="0" sz="1000" spc="-5">
                <a:latin typeface="Times New Roman"/>
                <a:cs typeface="Times New Roman"/>
              </a:rPr>
              <a:t>ami, </a:t>
            </a:r>
            <a:r>
              <a:rPr dirty="0" sz="1000" spc="-10">
                <a:latin typeface="Times New Roman"/>
                <a:cs typeface="Times New Roman"/>
              </a:rPr>
              <a:t>tout </a:t>
            </a:r>
            <a:r>
              <a:rPr dirty="0" sz="1000" spc="-20">
                <a:latin typeface="Times New Roman"/>
                <a:cs typeface="Times New Roman"/>
              </a:rPr>
              <a:t>lui </a:t>
            </a:r>
            <a:r>
              <a:rPr dirty="0" sz="1000" spc="-15">
                <a:latin typeface="Times New Roman"/>
                <a:cs typeface="Times New Roman"/>
              </a:rPr>
              <a:t>est insupportable, </a:t>
            </a:r>
            <a:r>
              <a:rPr dirty="0" sz="1000" spc="-5">
                <a:latin typeface="Times New Roman"/>
                <a:cs typeface="Times New Roman"/>
              </a:rPr>
              <a:t>car </a:t>
            </a:r>
            <a:r>
              <a:rPr dirty="0" sz="1000" spc="-20">
                <a:latin typeface="Times New Roman"/>
                <a:cs typeface="Times New Roman"/>
              </a:rPr>
              <a:t>il </a:t>
            </a:r>
            <a:r>
              <a:rPr dirty="0" sz="1000" spc="-10">
                <a:latin typeface="Times New Roman"/>
                <a:cs typeface="Times New Roman"/>
              </a:rPr>
              <a:t>n'aime </a:t>
            </a:r>
            <a:r>
              <a:rPr dirty="0" sz="1000" spc="-15">
                <a:latin typeface="Times New Roman"/>
                <a:cs typeface="Times New Roman"/>
              </a:rPr>
              <a:t>que  </a:t>
            </a:r>
            <a:r>
              <a:rPr dirty="0" sz="1000" spc="-20">
                <a:latin typeface="Times New Roman"/>
                <a:cs typeface="Times New Roman"/>
              </a:rPr>
              <a:t>son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intérêt,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lui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tient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lieu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père,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frère,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de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ﬁls,  </a:t>
            </a:r>
            <a:r>
              <a:rPr dirty="0" sz="1000">
                <a:latin typeface="Times New Roman"/>
                <a:cs typeface="Times New Roman"/>
              </a:rPr>
              <a:t>d'ami, </a:t>
            </a:r>
            <a:r>
              <a:rPr dirty="0" sz="1000" spc="-10">
                <a:latin typeface="Times New Roman"/>
                <a:cs typeface="Times New Roman"/>
              </a:rPr>
              <a:t>de parent, de</a:t>
            </a:r>
            <a:r>
              <a:rPr dirty="0" sz="1000" spc="-5">
                <a:latin typeface="Times New Roman"/>
                <a:cs typeface="Times New Roman"/>
              </a:rPr>
              <a:t> patrie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0573" y="901662"/>
            <a:ext cx="2828290" cy="24295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15">
                <a:latin typeface="Times New Roman"/>
                <a:cs typeface="Times New Roman"/>
              </a:rPr>
              <a:t>dieu </a:t>
            </a:r>
            <a:r>
              <a:rPr dirty="0" sz="1000" spc="-10">
                <a:latin typeface="Times New Roman"/>
                <a:cs typeface="Times New Roman"/>
              </a:rPr>
              <a:t>même. </a:t>
            </a:r>
            <a:r>
              <a:rPr dirty="0" sz="1000" spc="-15">
                <a:latin typeface="Times New Roman"/>
                <a:cs typeface="Times New Roman"/>
              </a:rPr>
              <a:t>Les hommes sont </a:t>
            </a:r>
            <a:r>
              <a:rPr dirty="0" sz="1000" spc="-20">
                <a:latin typeface="Times New Roman"/>
                <a:cs typeface="Times New Roman"/>
              </a:rPr>
              <a:t>semblables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des  </a:t>
            </a:r>
            <a:r>
              <a:rPr dirty="0" sz="1000" spc="-15">
                <a:latin typeface="Times New Roman"/>
                <a:cs typeface="Times New Roman"/>
              </a:rPr>
              <a:t>chiens,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n’ont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d’amitié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durable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tant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qu’ils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40">
                <a:latin typeface="Times New Roman"/>
                <a:cs typeface="Times New Roman"/>
              </a:rPr>
              <a:t>n’ont</a:t>
            </a:r>
            <a:r>
              <a:rPr dirty="0" sz="1000" spc="-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rien 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10">
                <a:latin typeface="Times New Roman"/>
                <a:cs typeface="Times New Roman"/>
              </a:rPr>
              <a:t>partager. </a:t>
            </a: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15">
                <a:latin typeface="Times New Roman"/>
                <a:cs typeface="Times New Roman"/>
              </a:rPr>
              <a:t>pourquoi </a:t>
            </a:r>
            <a:r>
              <a:rPr dirty="0" sz="1000" spc="-20">
                <a:latin typeface="Times New Roman"/>
                <a:cs typeface="Times New Roman"/>
              </a:rPr>
              <a:t>on </a:t>
            </a:r>
            <a:r>
              <a:rPr dirty="0" sz="1000" spc="-15">
                <a:latin typeface="Times New Roman"/>
                <a:cs typeface="Times New Roman"/>
              </a:rPr>
              <a:t>ne </a:t>
            </a:r>
            <a:r>
              <a:rPr dirty="0" sz="1000" spc="-10">
                <a:latin typeface="Times New Roman"/>
                <a:cs typeface="Times New Roman"/>
              </a:rPr>
              <a:t>peut </a:t>
            </a:r>
            <a:r>
              <a:rPr dirty="0" sz="1000" spc="-15">
                <a:latin typeface="Times New Roman"/>
                <a:cs typeface="Times New Roman"/>
              </a:rPr>
              <a:t>se dispenser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5">
                <a:latin typeface="Times New Roman"/>
                <a:cs typeface="Times New Roman"/>
              </a:rPr>
              <a:t>justice </a:t>
            </a:r>
            <a:r>
              <a:rPr dirty="0" sz="1000" spc="-20">
                <a:latin typeface="Times New Roman"/>
                <a:cs typeface="Times New Roman"/>
              </a:rPr>
              <a:t>qui consiste </a:t>
            </a:r>
            <a:r>
              <a:rPr dirty="0" sz="1000" spc="-15">
                <a:latin typeface="Times New Roman"/>
                <a:cs typeface="Times New Roman"/>
              </a:rPr>
              <a:t>à donner à </a:t>
            </a:r>
            <a:r>
              <a:rPr dirty="0" sz="1000" spc="-20">
                <a:latin typeface="Times New Roman"/>
                <a:cs typeface="Times New Roman"/>
              </a:rPr>
              <a:t>chacun la </a:t>
            </a:r>
            <a:r>
              <a:rPr dirty="0" sz="1000">
                <a:latin typeface="Times New Roman"/>
                <a:cs typeface="Times New Roman"/>
              </a:rPr>
              <a:t>part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5">
                <a:latin typeface="Times New Roman"/>
                <a:cs typeface="Times New Roman"/>
              </a:rPr>
              <a:t>est </a:t>
            </a:r>
            <a:r>
              <a:rPr dirty="0" sz="1000" spc="-20">
                <a:latin typeface="Times New Roman"/>
                <a:cs typeface="Times New Roman"/>
              </a:rPr>
              <a:t>la  sienne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20">
                <a:latin typeface="Times New Roman"/>
                <a:cs typeface="Times New Roman"/>
              </a:rPr>
              <a:t>fonction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sa valeur. </a:t>
            </a:r>
            <a:r>
              <a:rPr dirty="0" sz="1000" spc="-25">
                <a:latin typeface="Times New Roman"/>
                <a:cs typeface="Times New Roman"/>
              </a:rPr>
              <a:t>Souvenons-nous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la</a:t>
            </a:r>
            <a:r>
              <a:rPr dirty="0" sz="1000" spc="-18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lai-  </a:t>
            </a:r>
            <a:r>
              <a:rPr dirty="0" sz="1000" spc="-5">
                <a:latin typeface="Times New Roman"/>
                <a:cs typeface="Times New Roman"/>
              </a:rPr>
              <a:t>tue. Le </a:t>
            </a:r>
            <a:r>
              <a:rPr dirty="0" sz="1000" spc="-10">
                <a:latin typeface="Times New Roman"/>
                <a:cs typeface="Times New Roman"/>
              </a:rPr>
              <a:t>partage strictement </a:t>
            </a:r>
            <a:r>
              <a:rPr dirty="0" sz="1000" spc="-20">
                <a:latin typeface="Times New Roman"/>
                <a:cs typeface="Times New Roman"/>
              </a:rPr>
              <a:t>égal, </a:t>
            </a:r>
            <a:r>
              <a:rPr dirty="0" sz="1000" spc="-25">
                <a:latin typeface="Times New Roman"/>
                <a:cs typeface="Times New Roman"/>
              </a:rPr>
              <a:t>au sens </a:t>
            </a:r>
            <a:r>
              <a:rPr dirty="0" sz="1000" spc="-20">
                <a:latin typeface="Times New Roman"/>
                <a:cs typeface="Times New Roman"/>
              </a:rPr>
              <a:t>où chacun</a:t>
            </a:r>
            <a:r>
              <a:rPr dirty="0" sz="1000" spc="-85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aurait 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0">
                <a:latin typeface="Times New Roman"/>
                <a:cs typeface="Times New Roman"/>
              </a:rPr>
              <a:t>même </a:t>
            </a:r>
            <a:r>
              <a:rPr dirty="0" sz="1000" spc="-15">
                <a:latin typeface="Times New Roman"/>
                <a:cs typeface="Times New Roman"/>
              </a:rPr>
              <a:t>chose est impossible </a:t>
            </a:r>
            <a:r>
              <a:rPr dirty="0" sz="1000" spc="-5">
                <a:latin typeface="Times New Roman"/>
                <a:cs typeface="Times New Roman"/>
              </a:rPr>
              <a:t>car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individus </a:t>
            </a:r>
            <a:r>
              <a:rPr dirty="0" sz="1000" spc="-15">
                <a:latin typeface="Times New Roman"/>
                <a:cs typeface="Times New Roman"/>
              </a:rPr>
              <a:t>sont </a:t>
            </a:r>
            <a:r>
              <a:rPr dirty="0" sz="1000" spc="0">
                <a:latin typeface="Times New Roman"/>
                <a:cs typeface="Times New Roman"/>
              </a:rPr>
              <a:t>dif-  </a:t>
            </a:r>
            <a:r>
              <a:rPr dirty="0" sz="1000" spc="-15">
                <a:latin typeface="Times New Roman"/>
                <a:cs typeface="Times New Roman"/>
              </a:rPr>
              <a:t>férents, </a:t>
            </a:r>
            <a:r>
              <a:rPr dirty="0" sz="1000" spc="-10">
                <a:latin typeface="Times New Roman"/>
                <a:cs typeface="Times New Roman"/>
              </a:rPr>
              <a:t>même </a:t>
            </a:r>
            <a:r>
              <a:rPr dirty="0" sz="1000" spc="-45">
                <a:latin typeface="Times New Roman"/>
                <a:cs typeface="Times New Roman"/>
              </a:rPr>
              <a:t>s’ils </a:t>
            </a:r>
            <a:r>
              <a:rPr dirty="0" sz="1000" spc="-10">
                <a:latin typeface="Times New Roman"/>
                <a:cs typeface="Times New Roman"/>
              </a:rPr>
              <a:t>appartiennent </a:t>
            </a:r>
            <a:r>
              <a:rPr dirty="0" sz="1000" spc="-15">
                <a:latin typeface="Times New Roman"/>
                <a:cs typeface="Times New Roman"/>
              </a:rPr>
              <a:t>à un </a:t>
            </a:r>
            <a:r>
              <a:rPr dirty="0" sz="1000" spc="-10">
                <a:latin typeface="Times New Roman"/>
                <a:cs typeface="Times New Roman"/>
              </a:rPr>
              <a:t>tout </a:t>
            </a:r>
            <a:r>
              <a:rPr dirty="0" sz="1000" spc="-45">
                <a:latin typeface="Times New Roman"/>
                <a:cs typeface="Times New Roman"/>
              </a:rPr>
              <a:t>qu’on </a:t>
            </a:r>
            <a:r>
              <a:rPr dirty="0" sz="1000" spc="-10">
                <a:latin typeface="Times New Roman"/>
                <a:cs typeface="Times New Roman"/>
              </a:rPr>
              <a:t>pourrait  comparer </a:t>
            </a:r>
            <a:r>
              <a:rPr dirty="0" sz="1000" spc="-15">
                <a:latin typeface="Times New Roman"/>
                <a:cs typeface="Times New Roman"/>
              </a:rPr>
              <a:t>à un </a:t>
            </a:r>
            <a:r>
              <a:rPr dirty="0" sz="1000" spc="-10">
                <a:latin typeface="Times New Roman"/>
                <a:cs typeface="Times New Roman"/>
              </a:rPr>
              <a:t>corps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59"/>
              </a:spcBef>
            </a:pPr>
            <a:r>
              <a:rPr dirty="0" sz="1000" spc="-10">
                <a:latin typeface="Times New Roman"/>
                <a:cs typeface="Times New Roman"/>
              </a:rPr>
              <a:t>Cependant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-25">
                <a:latin typeface="Times New Roman"/>
                <a:cs typeface="Times New Roman"/>
              </a:rPr>
              <a:t>Sage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0">
                <a:latin typeface="Times New Roman"/>
                <a:cs typeface="Times New Roman"/>
              </a:rPr>
              <a:t>son enseignement </a:t>
            </a:r>
            <a:r>
              <a:rPr dirty="0" sz="1000" spc="-10">
                <a:latin typeface="Times New Roman"/>
                <a:cs typeface="Times New Roman"/>
              </a:rPr>
              <a:t>montre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20">
                <a:latin typeface="Times New Roman"/>
                <a:cs typeface="Times New Roman"/>
              </a:rPr>
              <a:t>la  </a:t>
            </a:r>
            <a:r>
              <a:rPr dirty="0" sz="1000" spc="-5">
                <a:latin typeface="Times New Roman"/>
                <a:cs typeface="Times New Roman"/>
              </a:rPr>
              <a:t>justice </a:t>
            </a:r>
            <a:r>
              <a:rPr dirty="0" sz="1000" spc="-40">
                <a:latin typeface="Times New Roman"/>
                <a:cs typeface="Times New Roman"/>
              </a:rPr>
              <a:t>n’est qu’un </a:t>
            </a:r>
            <a:r>
              <a:rPr dirty="0" sz="1000" spc="-15">
                <a:latin typeface="Times New Roman"/>
                <a:cs typeface="Times New Roman"/>
              </a:rPr>
              <a:t>pis-aller. </a:t>
            </a:r>
            <a:r>
              <a:rPr dirty="0" sz="1000" spc="-35">
                <a:latin typeface="Times New Roman"/>
                <a:cs typeface="Times New Roman"/>
              </a:rPr>
              <a:t>C’est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30">
                <a:latin typeface="Times New Roman"/>
                <a:cs typeface="Times New Roman"/>
              </a:rPr>
              <a:t>l’amour </a:t>
            </a:r>
            <a:r>
              <a:rPr dirty="0" sz="1000" spc="-25">
                <a:latin typeface="Times New Roman"/>
                <a:cs typeface="Times New Roman"/>
              </a:rPr>
              <a:t>envers les  </a:t>
            </a:r>
            <a:r>
              <a:rPr dirty="0" sz="1000" spc="-15">
                <a:latin typeface="Times New Roman"/>
                <a:cs typeface="Times New Roman"/>
              </a:rPr>
              <a:t>hommes </a:t>
            </a:r>
            <a:r>
              <a:rPr dirty="0" sz="1000" spc="-45">
                <a:latin typeface="Times New Roman"/>
                <a:cs typeface="Times New Roman"/>
              </a:rPr>
              <a:t>qu’il </a:t>
            </a:r>
            <a:r>
              <a:rPr dirty="0" sz="1000" spc="-15">
                <a:latin typeface="Times New Roman"/>
                <a:cs typeface="Times New Roman"/>
              </a:rPr>
              <a:t>dispense, leur </a:t>
            </a:r>
            <a:r>
              <a:rPr dirty="0" sz="1000" spc="-20">
                <a:latin typeface="Times New Roman"/>
                <a:cs typeface="Times New Roman"/>
              </a:rPr>
              <a:t>faisant ainsi </a:t>
            </a:r>
            <a:r>
              <a:rPr dirty="0" sz="1000" spc="-10">
                <a:latin typeface="Times New Roman"/>
                <a:cs typeface="Times New Roman"/>
              </a:rPr>
              <a:t>comprendre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que  </a:t>
            </a:r>
            <a:r>
              <a:rPr dirty="0" sz="1000" spc="-20">
                <a:latin typeface="Times New Roman"/>
                <a:cs typeface="Times New Roman"/>
              </a:rPr>
              <a:t>la seule </a:t>
            </a:r>
            <a:r>
              <a:rPr dirty="0" sz="1000" spc="-15">
                <a:latin typeface="Times New Roman"/>
                <a:cs typeface="Times New Roman"/>
              </a:rPr>
              <a:t>relation vraiment durable </a:t>
            </a:r>
            <a:r>
              <a:rPr dirty="0" sz="1000" spc="-10">
                <a:latin typeface="Times New Roman"/>
                <a:cs typeface="Times New Roman"/>
              </a:rPr>
              <a:t>entre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15">
                <a:latin typeface="Times New Roman"/>
                <a:cs typeface="Times New Roman"/>
              </a:rPr>
              <a:t>hommes est  </a:t>
            </a:r>
            <a:r>
              <a:rPr dirty="0" sz="1000" spc="-30">
                <a:latin typeface="Times New Roman"/>
                <a:cs typeface="Times New Roman"/>
              </a:rPr>
              <a:t>l’amour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5">
                <a:latin typeface="Times New Roman"/>
                <a:cs typeface="Times New Roman"/>
              </a:rPr>
              <a:t>crée </a:t>
            </a:r>
            <a:r>
              <a:rPr dirty="0" sz="1000" spc="-20">
                <a:latin typeface="Times New Roman"/>
                <a:cs typeface="Times New Roman"/>
              </a:rPr>
              <a:t>la véritable </a:t>
            </a:r>
            <a:r>
              <a:rPr dirty="0" sz="1000" spc="-10">
                <a:latin typeface="Times New Roman"/>
                <a:cs typeface="Times New Roman"/>
              </a:rPr>
              <a:t>harmonie</a:t>
            </a:r>
            <a:r>
              <a:rPr dirty="0" sz="1000" spc="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…..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475"/>
              </a:spcBef>
            </a:pPr>
            <a:r>
              <a:rPr dirty="0" sz="1000" spc="-10">
                <a:latin typeface="Times New Roman"/>
                <a:cs typeface="Times New Roman"/>
              </a:rPr>
              <a:t>La </a:t>
            </a:r>
            <a:r>
              <a:rPr dirty="0" sz="1000" spc="-5">
                <a:latin typeface="Times New Roman"/>
                <a:cs typeface="Times New Roman"/>
              </a:rPr>
              <a:t>justice </a:t>
            </a:r>
            <a:r>
              <a:rPr dirty="0" sz="1000" spc="-15">
                <a:latin typeface="Times New Roman"/>
                <a:cs typeface="Times New Roman"/>
              </a:rPr>
              <a:t>en eﬀet a toujours un relent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d’injustice.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0573" y="3554031"/>
            <a:ext cx="10280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989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2.17</a:t>
            </a:r>
            <a:r>
              <a:rPr dirty="0" sz="1200" spc="-5" b="1">
                <a:latin typeface="Times New Roman"/>
                <a:cs typeface="Times New Roman"/>
              </a:rPr>
              <a:t>	</a:t>
            </a:r>
            <a:r>
              <a:rPr dirty="0" sz="1200" spc="-15" b="1">
                <a:latin typeface="Times New Roman"/>
                <a:cs typeface="Times New Roman"/>
              </a:rPr>
              <a:t>C</a:t>
            </a:r>
            <a:r>
              <a:rPr dirty="0" sz="1200" spc="-25" b="1">
                <a:latin typeface="Times New Roman"/>
                <a:cs typeface="Times New Roman"/>
              </a:rPr>
              <a:t>o</a:t>
            </a:r>
            <a:r>
              <a:rPr dirty="0" sz="1200" spc="-25" b="1">
                <a:latin typeface="Times New Roman"/>
                <a:cs typeface="Times New Roman"/>
              </a:rPr>
              <a:t>n</a:t>
            </a:r>
            <a:r>
              <a:rPr dirty="0" sz="1200" spc="-40" b="1">
                <a:latin typeface="Times New Roman"/>
                <a:cs typeface="Times New Roman"/>
              </a:rPr>
              <a:t>c</a:t>
            </a:r>
            <a:r>
              <a:rPr dirty="0" sz="1200" spc="-20" b="1">
                <a:latin typeface="Times New Roman"/>
                <a:cs typeface="Times New Roman"/>
              </a:rPr>
              <a:t>l</a:t>
            </a:r>
            <a:r>
              <a:rPr dirty="0" sz="1200" spc="-10" b="1">
                <a:latin typeface="Times New Roman"/>
                <a:cs typeface="Times New Roman"/>
              </a:rPr>
              <a:t>u</a:t>
            </a:r>
            <a:r>
              <a:rPr dirty="0" sz="1200" spc="-25" b="1">
                <a:latin typeface="Times New Roman"/>
                <a:cs typeface="Times New Roman"/>
              </a:rPr>
              <a:t>r</a:t>
            </a:r>
            <a:r>
              <a:rPr dirty="0" sz="1200" spc="-5" b="1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30573" y="3879812"/>
            <a:ext cx="2828290" cy="385952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1.— </a:t>
            </a:r>
            <a:r>
              <a:rPr dirty="0" sz="1000" spc="-15">
                <a:latin typeface="Times New Roman"/>
                <a:cs typeface="Times New Roman"/>
              </a:rPr>
              <a:t>Combien </a:t>
            </a:r>
            <a:r>
              <a:rPr dirty="0" sz="1000" spc="-10">
                <a:latin typeface="Times New Roman"/>
                <a:cs typeface="Times New Roman"/>
              </a:rPr>
              <a:t>de temps </a:t>
            </a:r>
            <a:r>
              <a:rPr dirty="0" sz="1000" spc="-15">
                <a:latin typeface="Times New Roman"/>
                <a:cs typeface="Times New Roman"/>
              </a:rPr>
              <a:t>encore </a:t>
            </a:r>
            <a:r>
              <a:rPr dirty="0" sz="1000" spc="-20">
                <a:latin typeface="Times New Roman"/>
                <a:cs typeface="Times New Roman"/>
              </a:rPr>
              <a:t>vas-tu </a:t>
            </a:r>
            <a:r>
              <a:rPr dirty="0" sz="1000" spc="-10">
                <a:latin typeface="Times New Roman"/>
                <a:cs typeface="Times New Roman"/>
              </a:rPr>
              <a:t>attendre pour  </a:t>
            </a:r>
            <a:r>
              <a:rPr dirty="0" sz="1000" spc="-5">
                <a:latin typeface="Times New Roman"/>
                <a:cs typeface="Times New Roman"/>
              </a:rPr>
              <a:t>t'estimer </a:t>
            </a:r>
            <a:r>
              <a:rPr dirty="0" sz="1000" spc="-20">
                <a:latin typeface="Times New Roman"/>
                <a:cs typeface="Times New Roman"/>
              </a:rPr>
              <a:t>digne des plus grands biens,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5">
                <a:latin typeface="Times New Roman"/>
                <a:cs typeface="Times New Roman"/>
              </a:rPr>
              <a:t>cesser </a:t>
            </a:r>
            <a:r>
              <a:rPr dirty="0" sz="1000" spc="-25">
                <a:latin typeface="Times New Roman"/>
                <a:cs typeface="Times New Roman"/>
              </a:rPr>
              <a:t>enﬁn  </a:t>
            </a:r>
            <a:r>
              <a:rPr dirty="0" sz="1000" spc="-10">
                <a:latin typeface="Times New Roman"/>
                <a:cs typeface="Times New Roman"/>
              </a:rPr>
              <a:t>d'enfreindre </a:t>
            </a:r>
            <a:r>
              <a:rPr dirty="0" sz="1000" spc="-20">
                <a:latin typeface="Times New Roman"/>
                <a:cs typeface="Times New Roman"/>
              </a:rPr>
              <a:t>la règle qui </a:t>
            </a:r>
            <a:r>
              <a:rPr dirty="0" sz="1000" spc="-15">
                <a:latin typeface="Times New Roman"/>
                <a:cs typeface="Times New Roman"/>
              </a:rPr>
              <a:t>doit </a:t>
            </a:r>
            <a:r>
              <a:rPr dirty="0" sz="1000" spc="-10">
                <a:latin typeface="Times New Roman"/>
                <a:cs typeface="Times New Roman"/>
              </a:rPr>
              <a:t>déterminer </a:t>
            </a:r>
            <a:r>
              <a:rPr dirty="0" sz="1000" spc="-5">
                <a:latin typeface="Times New Roman"/>
                <a:cs typeface="Times New Roman"/>
              </a:rPr>
              <a:t>ta </a:t>
            </a:r>
            <a:r>
              <a:rPr dirty="0" sz="1000" spc="-20">
                <a:latin typeface="Times New Roman"/>
                <a:cs typeface="Times New Roman"/>
              </a:rPr>
              <a:t>vie </a:t>
            </a:r>
            <a:r>
              <a:rPr dirty="0" sz="1000" spc="-5">
                <a:latin typeface="Times New Roman"/>
                <a:cs typeface="Times New Roman"/>
              </a:rPr>
              <a:t>? </a:t>
            </a:r>
            <a:r>
              <a:rPr dirty="0" sz="1000" spc="-15">
                <a:latin typeface="Times New Roman"/>
                <a:cs typeface="Times New Roman"/>
              </a:rPr>
              <a:t>Tu  </a:t>
            </a:r>
            <a:r>
              <a:rPr dirty="0" sz="1000" spc="-20">
                <a:latin typeface="Times New Roman"/>
                <a:cs typeface="Times New Roman"/>
              </a:rPr>
              <a:t>connais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les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principes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qui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doivent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fonder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ta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réﬂexion</a:t>
            </a:r>
            <a:r>
              <a:rPr dirty="0" sz="1000" spc="-80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Times New Roman"/>
                <a:cs typeface="Times New Roman"/>
              </a:rPr>
              <a:t>;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c'est  </a:t>
            </a:r>
            <a:r>
              <a:rPr dirty="0" sz="1000" spc="-20">
                <a:latin typeface="Times New Roman"/>
                <a:cs typeface="Times New Roman"/>
              </a:rPr>
              <a:t>assez réﬂéchi </a:t>
            </a:r>
            <a:r>
              <a:rPr dirty="0" sz="1000" spc="-5">
                <a:latin typeface="Times New Roman"/>
                <a:cs typeface="Times New Roman"/>
              </a:rPr>
              <a:t>! </a:t>
            </a:r>
            <a:r>
              <a:rPr dirty="0" sz="1000" spc="-15">
                <a:latin typeface="Times New Roman"/>
                <a:cs typeface="Times New Roman"/>
              </a:rPr>
              <a:t>Quel </a:t>
            </a:r>
            <a:r>
              <a:rPr dirty="0" sz="1000" spc="-5">
                <a:latin typeface="Times New Roman"/>
                <a:cs typeface="Times New Roman"/>
              </a:rPr>
              <a:t>maître </a:t>
            </a:r>
            <a:r>
              <a:rPr dirty="0" sz="1000" spc="-10">
                <a:latin typeface="Times New Roman"/>
                <a:cs typeface="Times New Roman"/>
              </a:rPr>
              <a:t>attends-tu,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10">
                <a:latin typeface="Times New Roman"/>
                <a:cs typeface="Times New Roman"/>
              </a:rPr>
              <a:t>présent, pour </a:t>
            </a:r>
            <a:r>
              <a:rPr dirty="0" sz="1000">
                <a:latin typeface="Times New Roman"/>
                <a:cs typeface="Times New Roman"/>
              </a:rPr>
              <a:t>te  </a:t>
            </a:r>
            <a:r>
              <a:rPr dirty="0" sz="1000" spc="-15">
                <a:latin typeface="Times New Roman"/>
                <a:cs typeface="Times New Roman"/>
              </a:rPr>
              <a:t>décharger, sur lui, du </a:t>
            </a:r>
            <a:r>
              <a:rPr dirty="0" sz="1000" spc="-20">
                <a:latin typeface="Times New Roman"/>
                <a:cs typeface="Times New Roman"/>
              </a:rPr>
              <a:t>soin </a:t>
            </a:r>
            <a:r>
              <a:rPr dirty="0" sz="1000" spc="-10">
                <a:latin typeface="Times New Roman"/>
                <a:cs typeface="Times New Roman"/>
              </a:rPr>
              <a:t>de ton </a:t>
            </a:r>
            <a:r>
              <a:rPr dirty="0" sz="1000" spc="-15">
                <a:latin typeface="Times New Roman"/>
                <a:cs typeface="Times New Roman"/>
              </a:rPr>
              <a:t>progrès moral </a:t>
            </a:r>
            <a:r>
              <a:rPr dirty="0" sz="1000" spc="-5">
                <a:latin typeface="Times New Roman"/>
                <a:cs typeface="Times New Roman"/>
              </a:rPr>
              <a:t>? </a:t>
            </a:r>
            <a:r>
              <a:rPr dirty="0" sz="1000" spc="-15">
                <a:latin typeface="Times New Roman"/>
                <a:cs typeface="Times New Roman"/>
              </a:rPr>
              <a:t>Tu </a:t>
            </a:r>
            <a:r>
              <a:rPr dirty="0" sz="1000" spc="-10">
                <a:latin typeface="Times New Roman"/>
                <a:cs typeface="Times New Roman"/>
              </a:rPr>
              <a:t>n'as  </a:t>
            </a:r>
            <a:r>
              <a:rPr dirty="0" sz="1000" spc="-20">
                <a:latin typeface="Times New Roman"/>
                <a:cs typeface="Times New Roman"/>
              </a:rPr>
              <a:t>plus quinze </a:t>
            </a:r>
            <a:r>
              <a:rPr dirty="0" sz="1000" spc="-15">
                <a:latin typeface="Times New Roman"/>
                <a:cs typeface="Times New Roman"/>
              </a:rPr>
              <a:t>ans,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20">
                <a:latin typeface="Times New Roman"/>
                <a:cs typeface="Times New Roman"/>
              </a:rPr>
              <a:t>es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10">
                <a:latin typeface="Times New Roman"/>
                <a:cs typeface="Times New Roman"/>
              </a:rPr>
              <a:t>homme </a:t>
            </a:r>
            <a:r>
              <a:rPr dirty="0" sz="1000">
                <a:latin typeface="Times New Roman"/>
                <a:cs typeface="Times New Roman"/>
              </a:rPr>
              <a:t>m°r. </a:t>
            </a:r>
            <a:r>
              <a:rPr dirty="0" sz="1000" spc="-15">
                <a:latin typeface="Times New Roman"/>
                <a:cs typeface="Times New Roman"/>
              </a:rPr>
              <a:t>Si désormais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>
                <a:latin typeface="Times New Roman"/>
                <a:cs typeface="Times New Roman"/>
              </a:rPr>
              <a:t>te  </a:t>
            </a:r>
            <a:r>
              <a:rPr dirty="0" sz="1000" spc="-15">
                <a:latin typeface="Times New Roman"/>
                <a:cs typeface="Times New Roman"/>
              </a:rPr>
              <a:t>montres </a:t>
            </a:r>
            <a:r>
              <a:rPr dirty="0" sz="1000" spc="-25">
                <a:latin typeface="Times New Roman"/>
                <a:cs typeface="Times New Roman"/>
              </a:rPr>
              <a:t>négligent, </a:t>
            </a:r>
            <a:r>
              <a:rPr dirty="0" sz="1000" spc="-20">
                <a:latin typeface="Times New Roman"/>
                <a:cs typeface="Times New Roman"/>
              </a:rPr>
              <a:t>si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5">
                <a:latin typeface="Times New Roman"/>
                <a:cs typeface="Times New Roman"/>
              </a:rPr>
              <a:t>prends </a:t>
            </a:r>
            <a:r>
              <a:rPr dirty="0" sz="1000" spc="-25">
                <a:latin typeface="Times New Roman"/>
                <a:cs typeface="Times New Roman"/>
              </a:rPr>
              <a:t>les </a:t>
            </a:r>
            <a:r>
              <a:rPr dirty="0" sz="1000" spc="-20">
                <a:latin typeface="Times New Roman"/>
                <a:cs typeface="Times New Roman"/>
              </a:rPr>
              <a:t>choses </a:t>
            </a:r>
            <a:r>
              <a:rPr dirty="0" sz="1000" spc="-15">
                <a:latin typeface="Times New Roman"/>
                <a:cs typeface="Times New Roman"/>
              </a:rPr>
              <a:t>à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légère, </a:t>
            </a:r>
            <a:r>
              <a:rPr dirty="0" sz="1000" spc="-20">
                <a:latin typeface="Times New Roman"/>
                <a:cs typeface="Times New Roman"/>
              </a:rPr>
              <a:t>si</a:t>
            </a:r>
            <a:r>
              <a:rPr dirty="0" sz="1000" spc="-1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tu  </a:t>
            </a:r>
            <a:r>
              <a:rPr dirty="0" sz="1000" spc="-15">
                <a:latin typeface="Times New Roman"/>
                <a:cs typeface="Times New Roman"/>
              </a:rPr>
              <a:t>continues à échafauder projet sur projet en reculant </a:t>
            </a:r>
            <a:r>
              <a:rPr dirty="0" sz="1000" spc="-25">
                <a:latin typeface="Times New Roman"/>
                <a:cs typeface="Times New Roman"/>
              </a:rPr>
              <a:t>sans  </a:t>
            </a:r>
            <a:r>
              <a:rPr dirty="0" sz="1000" spc="-15">
                <a:latin typeface="Times New Roman"/>
                <a:cs typeface="Times New Roman"/>
              </a:rPr>
              <a:t>cesse </a:t>
            </a:r>
            <a:r>
              <a:rPr dirty="0" sz="1000" spc="-20">
                <a:latin typeface="Times New Roman"/>
                <a:cs typeface="Times New Roman"/>
              </a:rPr>
              <a:t>le </a:t>
            </a:r>
            <a:r>
              <a:rPr dirty="0" sz="1000" spc="0">
                <a:latin typeface="Times New Roman"/>
                <a:cs typeface="Times New Roman"/>
              </a:rPr>
              <a:t>jour </a:t>
            </a:r>
            <a:r>
              <a:rPr dirty="0" sz="1000" spc="-20">
                <a:latin typeface="Times New Roman"/>
                <a:cs typeface="Times New Roman"/>
              </a:rPr>
              <a:t>où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20">
                <a:latin typeface="Times New Roman"/>
                <a:cs typeface="Times New Roman"/>
              </a:rPr>
              <a:t>devras </a:t>
            </a:r>
            <a:r>
              <a:rPr dirty="0" sz="1000" spc="-25">
                <a:latin typeface="Times New Roman"/>
                <a:cs typeface="Times New Roman"/>
              </a:rPr>
              <a:t>enﬁn </a:t>
            </a:r>
            <a:r>
              <a:rPr dirty="0" sz="1000" spc="-10">
                <a:latin typeface="Times New Roman"/>
                <a:cs typeface="Times New Roman"/>
              </a:rPr>
              <a:t>prendre </a:t>
            </a:r>
            <a:r>
              <a:rPr dirty="0" sz="1000" spc="-20">
                <a:latin typeface="Times New Roman"/>
                <a:cs typeface="Times New Roman"/>
              </a:rPr>
              <a:t>soin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5">
                <a:latin typeface="Times New Roman"/>
                <a:cs typeface="Times New Roman"/>
              </a:rPr>
              <a:t>ta </a:t>
            </a:r>
            <a:r>
              <a:rPr dirty="0" sz="1000" spc="-15">
                <a:latin typeface="Times New Roman"/>
                <a:cs typeface="Times New Roman"/>
              </a:rPr>
              <a:t>vie, 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5">
                <a:latin typeface="Times New Roman"/>
                <a:cs typeface="Times New Roman"/>
              </a:rPr>
              <a:t>ne feras </a:t>
            </a:r>
            <a:r>
              <a:rPr dirty="0" sz="1000" spc="-20">
                <a:latin typeface="Times New Roman"/>
                <a:cs typeface="Times New Roman"/>
              </a:rPr>
              <a:t>aucun </a:t>
            </a:r>
            <a:r>
              <a:rPr dirty="0" sz="1000" spc="-15">
                <a:latin typeface="Times New Roman"/>
                <a:cs typeface="Times New Roman"/>
              </a:rPr>
              <a:t>progrès, </a:t>
            </a:r>
            <a:r>
              <a:rPr dirty="0" sz="1000" spc="-5">
                <a:latin typeface="Times New Roman"/>
                <a:cs typeface="Times New Roman"/>
              </a:rPr>
              <a:t>et, </a:t>
            </a:r>
            <a:r>
              <a:rPr dirty="0" sz="1000" spc="-25">
                <a:latin typeface="Times New Roman"/>
                <a:cs typeface="Times New Roman"/>
              </a:rPr>
              <a:t>sans </a:t>
            </a:r>
            <a:r>
              <a:rPr dirty="0" sz="1000" spc="-5">
                <a:latin typeface="Times New Roman"/>
                <a:cs typeface="Times New Roman"/>
              </a:rPr>
              <a:t>t'en </a:t>
            </a:r>
            <a:r>
              <a:rPr dirty="0" sz="1000" spc="-10">
                <a:latin typeface="Times New Roman"/>
                <a:cs typeface="Times New Roman"/>
              </a:rPr>
              <a:t>rendre </a:t>
            </a:r>
            <a:r>
              <a:rPr dirty="0" sz="1000" spc="-5">
                <a:latin typeface="Times New Roman"/>
                <a:cs typeface="Times New Roman"/>
              </a:rPr>
              <a:t>compte, tu  </a:t>
            </a:r>
            <a:r>
              <a:rPr dirty="0" sz="1000" spc="-20">
                <a:latin typeface="Times New Roman"/>
                <a:cs typeface="Times New Roman"/>
              </a:rPr>
              <a:t>ﬁniras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5">
                <a:latin typeface="Times New Roman"/>
                <a:cs typeface="Times New Roman"/>
              </a:rPr>
              <a:t>vivre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10">
                <a:latin typeface="Times New Roman"/>
                <a:cs typeface="Times New Roman"/>
              </a:rPr>
              <a:t>mourir comme </a:t>
            </a:r>
            <a:r>
              <a:rPr dirty="0" sz="1000" spc="-15">
                <a:latin typeface="Times New Roman"/>
                <a:cs typeface="Times New Roman"/>
              </a:rPr>
              <a:t>un </a:t>
            </a:r>
            <a:r>
              <a:rPr dirty="0" sz="1000" spc="-10">
                <a:latin typeface="Times New Roman"/>
                <a:cs typeface="Times New Roman"/>
              </a:rPr>
              <a:t>homme</a:t>
            </a:r>
            <a:r>
              <a:rPr dirty="0" sz="1000" spc="6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ordinaire.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45"/>
              </a:spcBef>
            </a:pPr>
            <a:r>
              <a:rPr dirty="0" sz="1000" spc="-5">
                <a:latin typeface="Times New Roman"/>
                <a:cs typeface="Times New Roman"/>
              </a:rPr>
              <a:t>2.— </a:t>
            </a:r>
            <a:r>
              <a:rPr dirty="0" sz="1000" spc="-10">
                <a:latin typeface="Times New Roman"/>
                <a:cs typeface="Times New Roman"/>
              </a:rPr>
              <a:t>Décide </a:t>
            </a:r>
            <a:r>
              <a:rPr dirty="0" sz="1000" spc="-15">
                <a:latin typeface="Times New Roman"/>
                <a:cs typeface="Times New Roman"/>
              </a:rPr>
              <a:t>donc </a:t>
            </a:r>
            <a:r>
              <a:rPr dirty="0" sz="1000" spc="-10">
                <a:latin typeface="Times New Roman"/>
                <a:cs typeface="Times New Roman"/>
              </a:rPr>
              <a:t>tout de </a:t>
            </a:r>
            <a:r>
              <a:rPr dirty="0" sz="1000" spc="-20">
                <a:latin typeface="Times New Roman"/>
                <a:cs typeface="Times New Roman"/>
              </a:rPr>
              <a:t>suite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5">
                <a:latin typeface="Times New Roman"/>
                <a:cs typeface="Times New Roman"/>
              </a:rPr>
              <a:t>vivre </a:t>
            </a:r>
            <a:r>
              <a:rPr dirty="0" sz="1000" spc="-15">
                <a:latin typeface="Times New Roman"/>
                <a:cs typeface="Times New Roman"/>
              </a:rPr>
              <a:t>en adulte </a:t>
            </a:r>
            <a:r>
              <a:rPr dirty="0" sz="1000" spc="-20">
                <a:latin typeface="Times New Roman"/>
                <a:cs typeface="Times New Roman"/>
              </a:rPr>
              <a:t>résolu  </a:t>
            </a:r>
            <a:r>
              <a:rPr dirty="0" sz="1000" spc="-15">
                <a:latin typeface="Times New Roman"/>
                <a:cs typeface="Times New Roman"/>
              </a:rPr>
              <a:t>à progresser. </a:t>
            </a:r>
            <a:r>
              <a:rPr dirty="0" sz="1000" spc="-10">
                <a:latin typeface="Times New Roman"/>
                <a:cs typeface="Times New Roman"/>
              </a:rPr>
              <a:t>Que tout ce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20">
                <a:latin typeface="Times New Roman"/>
                <a:cs typeface="Times New Roman"/>
              </a:rPr>
              <a:t>semble le </a:t>
            </a:r>
            <a:r>
              <a:rPr dirty="0" sz="1000" spc="-15">
                <a:latin typeface="Times New Roman"/>
                <a:cs typeface="Times New Roman"/>
              </a:rPr>
              <a:t>meilleur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20">
                <a:latin typeface="Times New Roman"/>
                <a:cs typeface="Times New Roman"/>
              </a:rPr>
              <a:t>soit  </a:t>
            </a:r>
            <a:r>
              <a:rPr dirty="0" sz="1000" spc="-15">
                <a:latin typeface="Times New Roman"/>
                <a:cs typeface="Times New Roman"/>
              </a:rPr>
              <a:t>une </a:t>
            </a:r>
            <a:r>
              <a:rPr dirty="0" sz="1000" spc="-20">
                <a:latin typeface="Times New Roman"/>
                <a:cs typeface="Times New Roman"/>
              </a:rPr>
              <a:t>loi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incontournable.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84"/>
              </a:spcBef>
            </a:pPr>
            <a:r>
              <a:rPr dirty="0" sz="1000" spc="-10">
                <a:latin typeface="Times New Roman"/>
                <a:cs typeface="Times New Roman"/>
              </a:rPr>
              <a:t>En </a:t>
            </a:r>
            <a:r>
              <a:rPr dirty="0" sz="1000" spc="-15">
                <a:latin typeface="Times New Roman"/>
                <a:cs typeface="Times New Roman"/>
              </a:rPr>
              <a:t>présence </a:t>
            </a:r>
            <a:r>
              <a:rPr dirty="0" sz="1000" spc="-10">
                <a:latin typeface="Times New Roman"/>
                <a:cs typeface="Times New Roman"/>
              </a:rPr>
              <a:t>de </a:t>
            </a:r>
            <a:r>
              <a:rPr dirty="0" sz="1000" spc="-20">
                <a:latin typeface="Times New Roman"/>
                <a:cs typeface="Times New Roman"/>
              </a:rPr>
              <a:t>quelque </a:t>
            </a:r>
            <a:r>
              <a:rPr dirty="0" sz="1000" spc="-10">
                <a:latin typeface="Times New Roman"/>
                <a:cs typeface="Times New Roman"/>
              </a:rPr>
              <a:t>tâche </a:t>
            </a:r>
            <a:r>
              <a:rPr dirty="0" sz="1000" spc="-15">
                <a:latin typeface="Times New Roman"/>
                <a:cs typeface="Times New Roman"/>
              </a:rPr>
              <a:t>pénible </a:t>
            </a:r>
            <a:r>
              <a:rPr dirty="0" sz="1000" spc="-20">
                <a:latin typeface="Times New Roman"/>
                <a:cs typeface="Times New Roman"/>
              </a:rPr>
              <a:t>ou </a:t>
            </a:r>
            <a:r>
              <a:rPr dirty="0" sz="1000" spc="-15">
                <a:latin typeface="Times New Roman"/>
                <a:cs typeface="Times New Roman"/>
              </a:rPr>
              <a:t>agréable, </a:t>
            </a:r>
            <a:r>
              <a:rPr dirty="0" sz="1000" spc="-25">
                <a:latin typeface="Times New Roman"/>
                <a:cs typeface="Times New Roman"/>
              </a:rPr>
              <a:t>glo-  </a:t>
            </a:r>
            <a:r>
              <a:rPr dirty="0" sz="1000" spc="-15">
                <a:latin typeface="Times New Roman"/>
                <a:cs typeface="Times New Roman"/>
              </a:rPr>
              <a:t>rieuse </a:t>
            </a:r>
            <a:r>
              <a:rPr dirty="0" sz="1000" spc="-20">
                <a:latin typeface="Times New Roman"/>
                <a:cs typeface="Times New Roman"/>
              </a:rPr>
              <a:t>ou </a:t>
            </a:r>
            <a:r>
              <a:rPr dirty="0" sz="1000" spc="-15">
                <a:latin typeface="Times New Roman"/>
                <a:cs typeface="Times New Roman"/>
              </a:rPr>
              <a:t>honteuse, </a:t>
            </a:r>
            <a:r>
              <a:rPr dirty="0" sz="1000" spc="-10">
                <a:latin typeface="Times New Roman"/>
                <a:cs typeface="Times New Roman"/>
              </a:rPr>
              <a:t>dis-toi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20">
                <a:latin typeface="Times New Roman"/>
                <a:cs typeface="Times New Roman"/>
              </a:rPr>
              <a:t>dois </a:t>
            </a:r>
            <a:r>
              <a:rPr dirty="0" sz="1000">
                <a:latin typeface="Times New Roman"/>
                <a:cs typeface="Times New Roman"/>
              </a:rPr>
              <a:t>te </a:t>
            </a:r>
            <a:r>
              <a:rPr dirty="0" sz="1000" spc="-15">
                <a:latin typeface="Times New Roman"/>
                <a:cs typeface="Times New Roman"/>
              </a:rPr>
              <a:t>lancer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25">
                <a:latin typeface="Times New Roman"/>
                <a:cs typeface="Times New Roman"/>
              </a:rPr>
              <a:t>les  </a:t>
            </a:r>
            <a:r>
              <a:rPr dirty="0" sz="1000" spc="-15">
                <a:latin typeface="Times New Roman"/>
                <a:cs typeface="Times New Roman"/>
              </a:rPr>
              <a:t>Jeux </a:t>
            </a:r>
            <a:r>
              <a:rPr dirty="0" sz="1000" spc="-25">
                <a:latin typeface="Times New Roman"/>
                <a:cs typeface="Times New Roman"/>
              </a:rPr>
              <a:t>olympiques </a:t>
            </a:r>
            <a:r>
              <a:rPr dirty="0" sz="1000" spc="-15">
                <a:latin typeface="Times New Roman"/>
                <a:cs typeface="Times New Roman"/>
              </a:rPr>
              <a:t>sont </a:t>
            </a:r>
            <a:r>
              <a:rPr dirty="0" sz="1000" spc="-20">
                <a:latin typeface="Times New Roman"/>
                <a:cs typeface="Times New Roman"/>
              </a:rPr>
              <a:t>ouverts </a:t>
            </a:r>
            <a:r>
              <a:rPr dirty="0" sz="1000" spc="-30">
                <a:latin typeface="Times New Roman"/>
                <a:cs typeface="Times New Roman"/>
              </a:rPr>
              <a:t>; </a:t>
            </a:r>
            <a:r>
              <a:rPr dirty="0" sz="1000" spc="-15">
                <a:latin typeface="Times New Roman"/>
                <a:cs typeface="Times New Roman"/>
              </a:rPr>
              <a:t>que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5">
                <a:latin typeface="Times New Roman"/>
                <a:cs typeface="Times New Roman"/>
              </a:rPr>
              <a:t>ne peux </a:t>
            </a:r>
            <a:r>
              <a:rPr dirty="0" sz="1000" spc="-20">
                <a:latin typeface="Times New Roman"/>
                <a:cs typeface="Times New Roman"/>
              </a:rPr>
              <a:t>plus </a:t>
            </a:r>
            <a:r>
              <a:rPr dirty="0" sz="1000" spc="-10">
                <a:latin typeface="Times New Roman"/>
                <a:cs typeface="Times New Roman"/>
              </a:rPr>
              <a:t>tergi-  </a:t>
            </a:r>
            <a:r>
              <a:rPr dirty="0" sz="1000" spc="-15">
                <a:latin typeface="Times New Roman"/>
                <a:cs typeface="Times New Roman"/>
              </a:rPr>
              <a:t>verser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qu'en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seul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0">
                <a:latin typeface="Times New Roman"/>
                <a:cs typeface="Times New Roman"/>
              </a:rPr>
              <a:t>jour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une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seule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action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peut</a:t>
            </a:r>
            <a:r>
              <a:rPr dirty="0" sz="1000" spc="-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anéantir  </a:t>
            </a:r>
            <a:r>
              <a:rPr dirty="0" sz="1000" spc="-20">
                <a:latin typeface="Times New Roman"/>
                <a:cs typeface="Times New Roman"/>
              </a:rPr>
              <a:t>ou </a:t>
            </a:r>
            <a:r>
              <a:rPr dirty="0" sz="1000" spc="-15">
                <a:latin typeface="Times New Roman"/>
                <a:cs typeface="Times New Roman"/>
              </a:rPr>
              <a:t>conﬁrmer </a:t>
            </a:r>
            <a:r>
              <a:rPr dirty="0" sz="1000" spc="-10">
                <a:latin typeface="Times New Roman"/>
                <a:cs typeface="Times New Roman"/>
              </a:rPr>
              <a:t>ton </a:t>
            </a:r>
            <a:r>
              <a:rPr dirty="0" sz="1000" spc="-15">
                <a:latin typeface="Times New Roman"/>
                <a:cs typeface="Times New Roman"/>
              </a:rPr>
              <a:t>progrès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moral.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475"/>
              </a:spcBef>
            </a:pPr>
            <a:r>
              <a:rPr dirty="0" sz="1000" spc="-5">
                <a:latin typeface="Times New Roman"/>
                <a:cs typeface="Times New Roman"/>
              </a:rPr>
              <a:t>3.— C'est </a:t>
            </a:r>
            <a:r>
              <a:rPr dirty="0" sz="1000" spc="-20">
                <a:latin typeface="Times New Roman"/>
                <a:cs typeface="Times New Roman"/>
              </a:rPr>
              <a:t>ainsi </a:t>
            </a:r>
            <a:r>
              <a:rPr dirty="0" sz="1000" spc="-15">
                <a:latin typeface="Times New Roman"/>
                <a:cs typeface="Times New Roman"/>
              </a:rPr>
              <a:t>que se </a:t>
            </a:r>
            <a:r>
              <a:rPr dirty="0" sz="1000" spc="-10">
                <a:latin typeface="Times New Roman"/>
                <a:cs typeface="Times New Roman"/>
              </a:rPr>
              <a:t>comportait Socrate </a:t>
            </a:r>
            <a:r>
              <a:rPr dirty="0" sz="1000" spc="-20">
                <a:latin typeface="Times New Roman"/>
                <a:cs typeface="Times New Roman"/>
              </a:rPr>
              <a:t>qui </a:t>
            </a:r>
            <a:r>
              <a:rPr dirty="0" sz="1000" spc="-10">
                <a:latin typeface="Times New Roman"/>
                <a:cs typeface="Times New Roman"/>
              </a:rPr>
              <a:t>n'écoutait, 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10">
                <a:latin typeface="Times New Roman"/>
                <a:cs typeface="Times New Roman"/>
              </a:rPr>
              <a:t>toutes </a:t>
            </a:r>
            <a:r>
              <a:rPr dirty="0" sz="1000" spc="-15">
                <a:latin typeface="Times New Roman"/>
                <a:cs typeface="Times New Roman"/>
              </a:rPr>
              <a:t>circonstances, que </a:t>
            </a:r>
            <a:r>
              <a:rPr dirty="0" sz="1000" spc="-20">
                <a:latin typeface="Times New Roman"/>
                <a:cs typeface="Times New Roman"/>
              </a:rPr>
              <a:t>la règle </a:t>
            </a:r>
            <a:r>
              <a:rPr dirty="0" sz="1000" spc="-10">
                <a:latin typeface="Times New Roman"/>
                <a:cs typeface="Times New Roman"/>
              </a:rPr>
              <a:t>dictée </a:t>
            </a:r>
            <a:r>
              <a:rPr dirty="0" sz="1000" spc="-5">
                <a:latin typeface="Times New Roman"/>
                <a:cs typeface="Times New Roman"/>
              </a:rPr>
              <a:t>par </a:t>
            </a:r>
            <a:r>
              <a:rPr dirty="0" sz="1000" spc="-20">
                <a:latin typeface="Times New Roman"/>
                <a:cs typeface="Times New Roman"/>
              </a:rPr>
              <a:t>la </a:t>
            </a:r>
            <a:r>
              <a:rPr dirty="0" sz="1000" spc="-15">
                <a:latin typeface="Times New Roman"/>
                <a:cs typeface="Times New Roman"/>
              </a:rPr>
              <a:t>raison.  </a:t>
            </a:r>
            <a:r>
              <a:rPr dirty="0" sz="1000" spc="-10">
                <a:latin typeface="Times New Roman"/>
                <a:cs typeface="Times New Roman"/>
              </a:rPr>
              <a:t>Pour toi </a:t>
            </a:r>
            <a:r>
              <a:rPr dirty="0" sz="1000" spc="-5">
                <a:latin typeface="Times New Roman"/>
                <a:cs typeface="Times New Roman"/>
              </a:rPr>
              <a:t>— </a:t>
            </a:r>
            <a:r>
              <a:rPr dirty="0" sz="1000" spc="-10">
                <a:latin typeface="Times New Roman"/>
                <a:cs typeface="Times New Roman"/>
              </a:rPr>
              <a:t>même </a:t>
            </a:r>
            <a:r>
              <a:rPr dirty="0" sz="1000" spc="-20">
                <a:latin typeface="Times New Roman"/>
                <a:cs typeface="Times New Roman"/>
              </a:rPr>
              <a:t>si </a:t>
            </a:r>
            <a:r>
              <a:rPr dirty="0" sz="1000" spc="-5">
                <a:latin typeface="Times New Roman"/>
                <a:cs typeface="Times New Roman"/>
              </a:rPr>
              <a:t>tu </a:t>
            </a:r>
            <a:r>
              <a:rPr dirty="0" sz="1000" spc="-10">
                <a:latin typeface="Times New Roman"/>
                <a:cs typeface="Times New Roman"/>
              </a:rPr>
              <a:t>n'es </a:t>
            </a:r>
            <a:r>
              <a:rPr dirty="0" sz="1000" spc="-15">
                <a:latin typeface="Times New Roman"/>
                <a:cs typeface="Times New Roman"/>
              </a:rPr>
              <a:t>pas encore </a:t>
            </a:r>
            <a:r>
              <a:rPr dirty="0" sz="1000" spc="-10">
                <a:latin typeface="Times New Roman"/>
                <a:cs typeface="Times New Roman"/>
              </a:rPr>
              <a:t>Socrate </a:t>
            </a:r>
            <a:r>
              <a:rPr dirty="0" sz="1000" spc="-5">
                <a:latin typeface="Times New Roman"/>
                <a:cs typeface="Times New Roman"/>
              </a:rPr>
              <a:t>— </a:t>
            </a:r>
            <a:r>
              <a:rPr dirty="0" sz="1000" spc="-25">
                <a:latin typeface="Times New Roman"/>
                <a:cs typeface="Times New Roman"/>
              </a:rPr>
              <a:t>vis au  </a:t>
            </a:r>
            <a:r>
              <a:rPr dirty="0" sz="1000" spc="-20">
                <a:latin typeface="Times New Roman"/>
                <a:cs typeface="Times New Roman"/>
              </a:rPr>
              <a:t>moins </a:t>
            </a:r>
            <a:r>
              <a:rPr dirty="0" sz="1000" spc="-15">
                <a:latin typeface="Times New Roman"/>
                <a:cs typeface="Times New Roman"/>
              </a:rPr>
              <a:t>en </a:t>
            </a:r>
            <a:r>
              <a:rPr dirty="0" sz="1000" spc="-10">
                <a:latin typeface="Times New Roman"/>
                <a:cs typeface="Times New Roman"/>
              </a:rPr>
              <a:t>t'eﬀorçant de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l'imiter.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Stoïciens : Épictète Le poignard à la main</dc:title>
  <dcterms:created xsi:type="dcterms:W3CDTF">2018-01-04T07:21:44Z</dcterms:created>
  <dcterms:modified xsi:type="dcterms:W3CDTF">2018-01-04T07:21:44Z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2017-04-18T00:00:00Z</vt:filetime>
  </property>
  <property fmtid="{D5CDD505-2E9C-101B-9397-08002B2CF9AE}" pid="3" name="Creator">
    <vt:lpwstr>LaTeX with hyperref package</vt:lpwstr>
  </property>
  <property fmtid="{D5CDD505-2E9C-101B-9397-08002B2CF9AE}" pid="4" name="LastSaved">
    <vt:filetime>2018-01-04T00:00:00Z</vt:filetime>
  </property>
</Properties>
</file>